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0" r:id="rId1"/>
  </p:sldMasterIdLst>
  <p:notesMasterIdLst>
    <p:notesMasterId r:id="rId28"/>
  </p:notesMasterIdLst>
  <p:sldIdLst>
    <p:sldId id="256" r:id="rId2"/>
    <p:sldId id="257" r:id="rId3"/>
    <p:sldId id="258" r:id="rId4"/>
    <p:sldId id="260" r:id="rId5"/>
    <p:sldId id="271" r:id="rId6"/>
    <p:sldId id="277" r:id="rId7"/>
    <p:sldId id="278" r:id="rId8"/>
    <p:sldId id="259" r:id="rId9"/>
    <p:sldId id="267" r:id="rId10"/>
    <p:sldId id="270" r:id="rId11"/>
    <p:sldId id="264" r:id="rId12"/>
    <p:sldId id="263" r:id="rId13"/>
    <p:sldId id="280" r:id="rId14"/>
    <p:sldId id="286" r:id="rId15"/>
    <p:sldId id="269" r:id="rId16"/>
    <p:sldId id="272" r:id="rId17"/>
    <p:sldId id="274" r:id="rId18"/>
    <p:sldId id="275" r:id="rId19"/>
    <p:sldId id="276" r:id="rId20"/>
    <p:sldId id="265" r:id="rId21"/>
    <p:sldId id="273" r:id="rId22"/>
    <p:sldId id="283" r:id="rId23"/>
    <p:sldId id="282" r:id="rId24"/>
    <p:sldId id="268" r:id="rId25"/>
    <p:sldId id="285" r:id="rId26"/>
    <p:sldId id="262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</p:showPr>
  <p:clrMru>
    <a:srgbClr val="FF0000"/>
    <a:srgbClr val="95EF3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03" autoAdjust="0"/>
  </p:normalViewPr>
  <p:slideViewPr>
    <p:cSldViewPr snapToObjects="1">
      <p:cViewPr varScale="1">
        <p:scale>
          <a:sx n="64" d="100"/>
          <a:sy n="64" d="100"/>
        </p:scale>
        <p:origin x="-1554" y="-114"/>
      </p:cViewPr>
      <p:guideLst>
        <p:guide orient="horz" pos="214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072CAED-EE40-4E21-87B1-87C37C735C84}" type="datetimeFigureOut">
              <a:rPr lang="ru-RU"/>
              <a:pPr>
                <a:defRPr/>
              </a:pPr>
              <a:t>18.03.2024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CA0F530-F2E1-4D1F-868F-6244F743DD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31B3AFC-96DB-4DF3-9160-8A3107A6BAF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300C45-D042-4AA7-A94B-900D74BEEEC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0808F67-7A49-4DB0-A547-D0102A66402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212A612-C015-4720-8852-2A60C8140091}" type="slidenum">
              <a:rPr lang="ru-RU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C90AA-2335-475B-8B06-D77F9B75A067}" type="datetimeFigureOut">
              <a:rPr lang="ru-RU"/>
              <a:pPr>
                <a:defRPr/>
              </a:pPr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17460-823D-4F9F-83C3-05989FA1D2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29A8F-5D8F-429D-B558-42758322E85E}" type="datetimeFigureOut">
              <a:rPr lang="ru-RU"/>
              <a:pPr>
                <a:defRPr/>
              </a:pPr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AF9B3-62DD-4B26-9DE4-3B1F75834D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22573-9F29-4D0A-B1B9-BF82F5280630}" type="datetimeFigureOut">
              <a:rPr lang="ru-RU"/>
              <a:pPr>
                <a:defRPr/>
              </a:pPr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AD61B-5946-4CE0-92A0-FEBA86FD30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A9BEC-A5BB-4B0B-BD05-2BBC6D3BF960}" type="datetimeFigureOut">
              <a:rPr lang="ru-RU"/>
              <a:pPr>
                <a:defRPr/>
              </a:pPr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BFA82-5D03-4928-AA80-A5521FD6E3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9CFB6-0A49-47BC-924E-47791EC4955F}" type="datetimeFigureOut">
              <a:rPr lang="ru-RU"/>
              <a:pPr>
                <a:defRPr/>
              </a:pPr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9CB8E-C7EE-4673-8C09-343C5CB8CB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84BF4-FF95-4F89-8CED-632D3C9B57B6}" type="datetimeFigureOut">
              <a:rPr lang="ru-RU"/>
              <a:pPr>
                <a:defRPr/>
              </a:pPr>
              <a:t>18.03.2024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89798-5128-4587-9DC5-CB2E40F11A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BC288-9777-4C10-AFBD-E0020AA85529}" type="datetimeFigureOut">
              <a:rPr lang="ru-RU"/>
              <a:pPr>
                <a:defRPr/>
              </a:pPr>
              <a:t>18.03.2024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60E27-B4C3-48D5-889E-89C8F02934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C9FF4-989A-4CED-8D16-DCD10A26BB02}" type="datetimeFigureOut">
              <a:rPr lang="ru-RU"/>
              <a:pPr>
                <a:defRPr/>
              </a:pPr>
              <a:t>18.03.2024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62012-8114-4178-A6C7-C18C555726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5931E-4468-49B4-8601-452376EBAA89}" type="datetimeFigureOut">
              <a:rPr lang="ru-RU"/>
              <a:pPr>
                <a:defRPr/>
              </a:pPr>
              <a:t>18.03.2024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4FE1C-6A8A-477F-A059-26E26BEC26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E36C5-6ECD-47E9-916B-0772F676BD11}" type="datetimeFigureOut">
              <a:rPr lang="ru-RU"/>
              <a:pPr>
                <a:defRPr/>
              </a:pPr>
              <a:t>18.03.2024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C1306-7BEB-4F1C-8ECB-37C64C45EB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9803D-BED4-4DEC-A415-AE3382831045}" type="datetimeFigureOut">
              <a:rPr lang="ru-RU"/>
              <a:pPr>
                <a:defRPr/>
              </a:pPr>
              <a:t>18.03.2024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C562B-E02E-49FD-B7A6-D63E72DE37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0348A5-2717-4F8F-B88A-80DFA51D667D}" type="datetimeFigureOut">
              <a:rPr lang="ru-RU"/>
              <a:pPr>
                <a:defRPr/>
              </a:pPr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3B5BFD-5A1F-4AD9-9FDE-3A325F8449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4.jpe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4.jpeg"/><Relationship Id="rId7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Прямоугольник 1"/>
          <p:cNvSpPr>
            <a:spLocks noChangeArrowheads="1"/>
          </p:cNvSpPr>
          <p:nvPr/>
        </p:nvSpPr>
        <p:spPr bwMode="auto">
          <a:xfrm>
            <a:off x="3779838" y="1196975"/>
            <a:ext cx="4897437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3200" b="1" i="1">
                <a:solidFill>
                  <a:srgbClr val="002060"/>
                </a:solidFill>
                <a:latin typeface="NanumGothic"/>
                <a:ea typeface="Gulim" pitchFamily="34" charset="-127"/>
                <a:cs typeface="Times New Roman" pitchFamily="18" charset="0"/>
              </a:rPr>
              <a:t>Портфолио воспитателя</a:t>
            </a:r>
            <a:endParaRPr lang="ko-KR" altLang="en-US" sz="3200" b="1" i="1">
              <a:solidFill>
                <a:srgbClr val="002060"/>
              </a:solidFill>
              <a:latin typeface="NanumGothic"/>
              <a:ea typeface="Gulim" pitchFamily="34" charset="-127"/>
              <a:cs typeface="Times New Roman" pitchFamily="18" charset="0"/>
            </a:endParaRPr>
          </a:p>
          <a:p>
            <a:pPr algn="ctr"/>
            <a:endParaRPr lang="ko-KR" altLang="en-US" sz="3200">
              <a:solidFill>
                <a:srgbClr val="002060"/>
              </a:solidFill>
              <a:latin typeface="NanumGothic"/>
              <a:ea typeface="Gulim" pitchFamily="34" charset="-127"/>
              <a:cs typeface="Times New Roman" pitchFamily="18" charset="0"/>
            </a:endParaRPr>
          </a:p>
          <a:p>
            <a:pPr algn="ctr"/>
            <a:r>
              <a:rPr lang="en-US" altLang="ko-KR" sz="3200" i="1">
                <a:solidFill>
                  <a:srgbClr val="002060"/>
                </a:solidFill>
                <a:latin typeface="NanumGothic"/>
                <a:ea typeface="Gulim" pitchFamily="34" charset="-127"/>
                <a:cs typeface="Times New Roman" pitchFamily="18" charset="0"/>
              </a:rPr>
              <a:t>Магаевой </a:t>
            </a:r>
            <a:endParaRPr lang="ru-RU" altLang="ko-KR" sz="3200" i="1">
              <a:solidFill>
                <a:srgbClr val="002060"/>
              </a:solidFill>
              <a:latin typeface="NanumGothic"/>
              <a:cs typeface="Times New Roman" pitchFamily="18" charset="0"/>
            </a:endParaRPr>
          </a:p>
          <a:p>
            <a:pPr algn="ctr"/>
            <a:r>
              <a:rPr lang="en-US" altLang="ko-KR" sz="3200" i="1">
                <a:solidFill>
                  <a:srgbClr val="002060"/>
                </a:solidFill>
                <a:latin typeface="NanumGothic"/>
                <a:ea typeface="Gulim" pitchFamily="34" charset="-127"/>
                <a:cs typeface="Times New Roman" pitchFamily="18" charset="0"/>
              </a:rPr>
              <a:t>Д</a:t>
            </a:r>
            <a:r>
              <a:rPr lang="ru-RU" altLang="ko-KR" sz="3200" i="1">
                <a:solidFill>
                  <a:srgbClr val="002060"/>
                </a:solidFill>
                <a:latin typeface="NanumGothic"/>
                <a:cs typeface="Times New Roman" pitchFamily="18" charset="0"/>
              </a:rPr>
              <a:t>ианы </a:t>
            </a:r>
            <a:r>
              <a:rPr lang="en-US" altLang="ko-KR" sz="3200" i="1">
                <a:solidFill>
                  <a:srgbClr val="002060"/>
                </a:solidFill>
                <a:latin typeface="NanumGothic"/>
                <a:ea typeface="Gulim" pitchFamily="34" charset="-127"/>
                <a:cs typeface="Times New Roman" pitchFamily="18" charset="0"/>
              </a:rPr>
              <a:t>К</a:t>
            </a:r>
            <a:r>
              <a:rPr lang="ru-RU" altLang="ko-KR" sz="3200" i="1">
                <a:solidFill>
                  <a:srgbClr val="002060"/>
                </a:solidFill>
                <a:latin typeface="NanumGothic"/>
                <a:cs typeface="Times New Roman" pitchFamily="18" charset="0"/>
              </a:rPr>
              <a:t>азбековны.</a:t>
            </a:r>
            <a:endParaRPr lang="ko-KR" altLang="en-US" sz="3200" i="1">
              <a:solidFill>
                <a:srgbClr val="002060"/>
              </a:solidFill>
              <a:latin typeface="NanumGothic"/>
              <a:ea typeface="Gulim" pitchFamily="34" charset="-127"/>
              <a:cs typeface="Times New Roman" pitchFamily="18" charset="0"/>
            </a:endParaRPr>
          </a:p>
          <a:p>
            <a:pPr algn="ctr"/>
            <a:endParaRPr lang="ko-KR" altLang="en-US" sz="3600" i="1">
              <a:solidFill>
                <a:srgbClr val="002060"/>
              </a:solidFill>
              <a:latin typeface="NanumGothic"/>
              <a:ea typeface="Gulim" pitchFamily="34" charset="-127"/>
              <a:cs typeface="Times New Roman" pitchFamily="18" charset="0"/>
            </a:endParaRPr>
          </a:p>
          <a:p>
            <a:pPr algn="ctr"/>
            <a:r>
              <a:rPr lang="en-US" altLang="ko-KR" sz="3600" i="1">
                <a:solidFill>
                  <a:srgbClr val="002060"/>
                </a:solidFill>
                <a:latin typeface="NanumGothic"/>
                <a:ea typeface="Gulim" pitchFamily="34" charset="-127"/>
                <a:cs typeface="Times New Roman" pitchFamily="18" charset="0"/>
              </a:rPr>
              <a:t>ГБДОУ Детский сад  </a:t>
            </a:r>
            <a:endParaRPr lang="ko-KR" altLang="en-US" sz="3600" i="1">
              <a:solidFill>
                <a:srgbClr val="002060"/>
              </a:solidFill>
              <a:latin typeface="NanumGothic"/>
              <a:ea typeface="Gulim" pitchFamily="34" charset="-127"/>
              <a:cs typeface="Times New Roman" pitchFamily="18" charset="0"/>
            </a:endParaRPr>
          </a:p>
          <a:p>
            <a:pPr algn="ctr"/>
            <a:r>
              <a:rPr lang="en-US" altLang="ko-KR" sz="3600" i="1">
                <a:solidFill>
                  <a:srgbClr val="002060"/>
                </a:solidFill>
                <a:latin typeface="NanumGothic"/>
                <a:ea typeface="Gulim" pitchFamily="34" charset="-127"/>
                <a:cs typeface="Times New Roman" pitchFamily="18" charset="0"/>
              </a:rPr>
              <a:t>«Улыбка №27» </a:t>
            </a:r>
            <a:endParaRPr lang="ko-KR" altLang="en-US" sz="3600" i="1">
              <a:solidFill>
                <a:srgbClr val="002060"/>
              </a:solidFill>
              <a:latin typeface="NanumGothic"/>
              <a:ea typeface="Gulim" pitchFamily="34" charset="-127"/>
              <a:cs typeface="Times New Roman" pitchFamily="18" charset="0"/>
            </a:endParaRPr>
          </a:p>
        </p:txBody>
      </p:sp>
      <p:pic>
        <p:nvPicPr>
          <p:cNvPr id="14339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3744912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8" name="Объект 10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575050" y="1284288"/>
            <a:ext cx="5111750" cy="3830637"/>
          </a:xfrm>
        </p:spPr>
      </p:pic>
      <p:sp>
        <p:nvSpPr>
          <p:cNvPr id="24579" name="Текст 1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Прямоугольник 4"/>
          <p:cNvSpPr>
            <a:spLocks noChangeArrowheads="1"/>
          </p:cNvSpPr>
          <p:nvPr/>
        </p:nvSpPr>
        <p:spPr bwMode="auto">
          <a:xfrm>
            <a:off x="2630488" y="273050"/>
            <a:ext cx="4572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FF0000"/>
                </a:solidFill>
                <a:latin typeface="Calibri" pitchFamily="34" charset="0"/>
              </a:rPr>
              <a:t>Отзывы моих коллег,родителей</a:t>
            </a:r>
            <a:r>
              <a:rPr lang="ru-RU" sz="2000" b="1">
                <a:solidFill>
                  <a:srgbClr val="FF0000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24582" name="Рисунок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0350" y="1330325"/>
            <a:ext cx="3087688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Рисунок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8038" y="1304925"/>
            <a:ext cx="2968625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Рисунок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6350" y="1304925"/>
            <a:ext cx="2679700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8" y="0"/>
            <a:ext cx="9144000" cy="687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/>
          </a:extLst>
        </p:spPr>
      </p:pic>
      <p:sp>
        <p:nvSpPr>
          <p:cNvPr id="26626" name="Заголовок 2"/>
          <p:cNvSpPr>
            <a:spLocks noGrp="1"/>
          </p:cNvSpPr>
          <p:nvPr>
            <p:ph type="ctrTitle"/>
          </p:nvPr>
        </p:nvSpPr>
        <p:spPr>
          <a:xfrm>
            <a:off x="695325" y="333375"/>
            <a:ext cx="7772400" cy="1470025"/>
          </a:xfrm>
        </p:spPr>
        <p:txBody>
          <a:bodyPr/>
          <a:lstStyle/>
          <a:p>
            <a:r>
              <a:rPr lang="ru-RU" sz="3600" b="1" smtClean="0">
                <a:solidFill>
                  <a:srgbClr val="FF0000"/>
                </a:solidFill>
              </a:rPr>
              <a:t>Обобщение и распространение опыта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Заголовок 5"/>
          <p:cNvSpPr>
            <a:spLocks noGrp="1"/>
          </p:cNvSpPr>
          <p:nvPr>
            <p:ph type="ctrTitle"/>
          </p:nvPr>
        </p:nvSpPr>
        <p:spPr>
          <a:xfrm>
            <a:off x="755650" y="2276475"/>
            <a:ext cx="7772400" cy="1470025"/>
          </a:xfrm>
        </p:spPr>
        <p:txBody>
          <a:bodyPr/>
          <a:lstStyle/>
          <a:p>
            <a:r>
              <a:rPr lang="ru-RU" sz="8000" b="1" smtClean="0">
                <a:solidFill>
                  <a:srgbClr val="FF0000"/>
                </a:solidFill>
              </a:rPr>
              <a:t>Фотоархив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8" y="0"/>
            <a:ext cx="9144001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Текст 1"/>
          <p:cNvSpPr>
            <a:spLocks noGrp="1"/>
          </p:cNvSpPr>
          <p:nvPr>
            <p:ph type="subTitle" idx="4294967295"/>
          </p:nvPr>
        </p:nvSpPr>
        <p:spPr>
          <a:xfrm>
            <a:off x="0" y="3886200"/>
            <a:ext cx="6400800" cy="1752600"/>
          </a:xfrm>
        </p:spPr>
        <p:txBody>
          <a:bodyPr/>
          <a:lstStyle/>
          <a:p>
            <a:endParaRPr lang="ru-RU" smtClean="0"/>
          </a:p>
          <a:p>
            <a:endParaRPr lang="ru-RU" smtClean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8" y="28575"/>
            <a:ext cx="9129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5088" y="28575"/>
            <a:ext cx="9201151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Прямоугольник 8"/>
          <p:cNvSpPr>
            <a:spLocks noChangeArrowheads="1"/>
          </p:cNvSpPr>
          <p:nvPr/>
        </p:nvSpPr>
        <p:spPr bwMode="auto">
          <a:xfrm>
            <a:off x="584200" y="1465263"/>
            <a:ext cx="35036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ko-KR" sz="3600" b="1">
                <a:solidFill>
                  <a:srgbClr val="FF0000"/>
                </a:solidFill>
                <a:latin typeface="NanumGothic"/>
                <a:ea typeface="NanumGothic"/>
                <a:cs typeface="NanumGothic"/>
              </a:rPr>
              <a:t>Утреннняя гимнастика.</a:t>
            </a:r>
          </a:p>
        </p:txBody>
      </p:sp>
      <p:pic>
        <p:nvPicPr>
          <p:cNvPr id="29702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3284538"/>
            <a:ext cx="2879725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Рисунок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1863" y="3284538"/>
            <a:ext cx="2884487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Рисунок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89275" y="3284538"/>
            <a:ext cx="2908300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Рисунок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57725" y="193675"/>
            <a:ext cx="4238625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5"/>
            <a:ext cx="9202738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9750" y="549275"/>
            <a:ext cx="3381375" cy="1470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</a:rPr>
              <a:t>Прогулки на свежем воздухе.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072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600450"/>
            <a:ext cx="4537075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3600450"/>
            <a:ext cx="4248150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188913"/>
            <a:ext cx="4248150" cy="341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38" y="15875"/>
            <a:ext cx="9144001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/>
          </p:cNvSpPr>
          <p:nvPr/>
        </p:nvSpPr>
        <p:spPr>
          <a:xfrm>
            <a:off x="3105150" y="212725"/>
            <a:ext cx="3338513" cy="57943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altLang="ko-KR" sz="2800" b="1">
                <a:solidFill>
                  <a:srgbClr val="FF0000"/>
                </a:solidFill>
                <a:latin typeface="NanumGothic"/>
                <a:ea typeface="Gulim" pitchFamily="34" charset="-127"/>
                <a:cs typeface="Calibri" pitchFamily="34" charset="0"/>
              </a:rPr>
              <a:t>НАШИ ЗАНЯТИЯ</a:t>
            </a:r>
            <a:endParaRPr lang="ko-KR" altLang="en-US" sz="2800" b="1">
              <a:solidFill>
                <a:srgbClr val="FF0000"/>
              </a:solidFill>
              <a:latin typeface="NanumGothic"/>
              <a:ea typeface="Gulim" pitchFamily="34" charset="-127"/>
              <a:cs typeface="Calibri" pitchFamily="34" charset="0"/>
            </a:endParaRPr>
          </a:p>
        </p:txBody>
      </p:sp>
      <p:pic>
        <p:nvPicPr>
          <p:cNvPr id="31747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888" y="1139825"/>
            <a:ext cx="3232150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8225" y="1139825"/>
            <a:ext cx="2593975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5888" y="3876675"/>
            <a:ext cx="3087687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02013" y="3883025"/>
            <a:ext cx="2849562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Рисунок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1588" y="1149350"/>
            <a:ext cx="259238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Рисунок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51588" y="3878263"/>
            <a:ext cx="2608262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ts val="800"/>
              </a:spcBef>
              <a:buFontTx/>
              <a:buNone/>
            </a:pPr>
            <a:endParaRPr lang="ko-KR" altLang="en-US" sz="1800" smtClean="0">
              <a:solidFill>
                <a:srgbClr val="898989"/>
              </a:solidFill>
              <a:latin typeface="NanumGothic"/>
              <a:ea typeface="Gulim" pitchFamily="34" charset="-127"/>
              <a:cs typeface="Calibri" pitchFamily="34" charset="0"/>
            </a:endParaRPr>
          </a:p>
        </p:txBody>
      </p:sp>
      <p:pic>
        <p:nvPicPr>
          <p:cNvPr id="32770" name="Рисунок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itle Placeholder 1"/>
          <p:cNvSpPr>
            <a:spLocks noGrp="1"/>
          </p:cNvSpPr>
          <p:nvPr>
            <p:ph type="ctrTitle"/>
          </p:nvPr>
        </p:nvSpPr>
        <p:spPr>
          <a:xfrm>
            <a:off x="674688" y="473075"/>
            <a:ext cx="7772400" cy="1470025"/>
          </a:xfrm>
        </p:spPr>
        <p:txBody>
          <a:bodyPr/>
          <a:lstStyle/>
          <a:p>
            <a:r>
              <a:rPr lang="ru-RU" altLang="ko-KR" sz="3200" b="1" smtClean="0">
                <a:solidFill>
                  <a:srgbClr val="FF0000"/>
                </a:solidFill>
                <a:latin typeface="NanumGothic"/>
                <a:cs typeface="Calibri" pitchFamily="34" charset="0"/>
              </a:rPr>
              <a:t>Наши праздники.</a:t>
            </a:r>
            <a:endParaRPr lang="ko-KR" altLang="en-US" sz="3200" b="1" smtClean="0">
              <a:solidFill>
                <a:srgbClr val="FF0000"/>
              </a:solidFill>
              <a:latin typeface="NanumGothic"/>
              <a:ea typeface="Gulim" pitchFamily="34" charset="-127"/>
              <a:cs typeface="Calibri" pitchFamily="34" charset="0"/>
            </a:endParaRPr>
          </a:p>
        </p:txBody>
      </p:sp>
      <p:sp>
        <p:nvSpPr>
          <p:cNvPr id="32772" name="Text Box 4"/>
          <p:cNvSpPr txBox="1">
            <a:spLocks/>
          </p:cNvSpPr>
          <p:nvPr/>
        </p:nvSpPr>
        <p:spPr bwMode="auto">
          <a:xfrm>
            <a:off x="4413250" y="3228975"/>
            <a:ext cx="319088" cy="3905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 lIns="89535" tIns="46355" rIns="89535" bIns="46355">
            <a:spAutoFit/>
          </a:bodyPr>
          <a:lstStyle/>
          <a:p>
            <a:endParaRPr lang="ko-KR" altLang="en-US">
              <a:latin typeface="NanumGothic"/>
              <a:ea typeface="NanumGothic"/>
              <a:cs typeface="NanumGothic"/>
            </a:endParaRPr>
          </a:p>
        </p:txBody>
      </p:sp>
      <p:pic>
        <p:nvPicPr>
          <p:cNvPr id="32773" name="Ink 5" hidden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4140200"/>
            <a:ext cx="4000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Ink 6" hidden="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5413" y="4011613"/>
            <a:ext cx="23812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Ink 7" hidden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94300" y="4357688"/>
            <a:ext cx="0" cy="3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Ink 8" hidden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8663" y="4040188"/>
            <a:ext cx="371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Рисунок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4788" y="1501775"/>
            <a:ext cx="4090987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Рисунок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02150" y="1501775"/>
            <a:ext cx="415131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itle Placeholder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ru-RU" altLang="ko-KR" sz="3600" b="1" smtClean="0">
                <a:solidFill>
                  <a:srgbClr val="FF0000"/>
                </a:solidFill>
                <a:latin typeface="NanumGothic"/>
                <a:cs typeface="Calibri" pitchFamily="34" charset="0"/>
              </a:rPr>
              <a:t>Наше свободное время.</a:t>
            </a:r>
            <a:endParaRPr lang="ko-KR" altLang="en-US" sz="3600" b="1" smtClean="0">
              <a:solidFill>
                <a:srgbClr val="FF0000"/>
              </a:solidFill>
              <a:latin typeface="NanumGothic"/>
              <a:ea typeface="Gulim" pitchFamily="34" charset="-127"/>
              <a:cs typeface="Calibri" pitchFamily="34" charset="0"/>
            </a:endParaRPr>
          </a:p>
        </p:txBody>
      </p:sp>
      <p:sp>
        <p:nvSpPr>
          <p:cNvPr id="33795" name="Subtitle 2"/>
          <p:cNvSpPr>
            <a:spLocks noGrp="1"/>
          </p:cNvSpPr>
          <p:nvPr>
            <p:ph type="subTitle" idx="1"/>
          </p:nvPr>
        </p:nvSpPr>
        <p:spPr>
          <a:xfrm>
            <a:off x="1547813" y="3781425"/>
            <a:ext cx="6400800" cy="1752600"/>
          </a:xfrm>
        </p:spPr>
        <p:txBody>
          <a:bodyPr/>
          <a:lstStyle/>
          <a:p>
            <a:pPr>
              <a:spcBef>
                <a:spcPts val="800"/>
              </a:spcBef>
              <a:buFontTx/>
              <a:buNone/>
            </a:pPr>
            <a:endParaRPr lang="ko-KR" altLang="en-US" sz="1800" smtClean="0">
              <a:solidFill>
                <a:srgbClr val="898989"/>
              </a:solidFill>
              <a:latin typeface="NanumGothic"/>
              <a:ea typeface="Gulim" pitchFamily="34" charset="-127"/>
              <a:cs typeface="Calibri" pitchFamily="34" charset="0"/>
            </a:endParaRPr>
          </a:p>
        </p:txBody>
      </p:sp>
      <p:pic>
        <p:nvPicPr>
          <p:cNvPr id="3379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838" y="1104900"/>
            <a:ext cx="3200400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4238" y="1087438"/>
            <a:ext cx="3005137" cy="290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3838" y="4124325"/>
            <a:ext cx="32004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5200" y="4094163"/>
            <a:ext cx="30114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Рисунок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72238" y="1087438"/>
            <a:ext cx="2449512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Рисунок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89713" y="4094163"/>
            <a:ext cx="2332037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4818" name="Рисунок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113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042988" y="368300"/>
            <a:ext cx="6400800" cy="1752600"/>
          </a:xfrm>
        </p:spPr>
        <p:txBody>
          <a:bodyPr/>
          <a:lstStyle/>
          <a:p>
            <a:r>
              <a:rPr lang="ru-RU" b="1" smtClean="0">
                <a:solidFill>
                  <a:srgbClr val="FF0000"/>
                </a:solidFill>
              </a:rPr>
              <a:t>Открытый ООД по ФЭМП.</a:t>
            </a:r>
          </a:p>
        </p:txBody>
      </p:sp>
      <p:pic>
        <p:nvPicPr>
          <p:cNvPr id="34820" name="Рисунок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836613"/>
            <a:ext cx="8856663" cy="592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5842" name="Рисунок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9563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Подзаголовок 14"/>
          <p:cNvSpPr>
            <a:spLocks noGrp="1"/>
          </p:cNvSpPr>
          <p:nvPr>
            <p:ph type="subTitle" idx="1"/>
          </p:nvPr>
        </p:nvSpPr>
        <p:spPr>
          <a:xfrm>
            <a:off x="1187450" y="260350"/>
            <a:ext cx="6400800" cy="1752600"/>
          </a:xfrm>
        </p:spPr>
        <p:txBody>
          <a:bodyPr/>
          <a:lstStyle/>
          <a:p>
            <a:r>
              <a:rPr lang="ru-RU" b="1" smtClean="0">
                <a:solidFill>
                  <a:srgbClr val="FF0000"/>
                </a:solidFill>
              </a:rPr>
              <a:t>Трудовое воспитание.</a:t>
            </a:r>
          </a:p>
        </p:txBody>
      </p:sp>
      <p:pic>
        <p:nvPicPr>
          <p:cNvPr id="35844" name="Рисунок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088" y="765175"/>
            <a:ext cx="3046412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Рисунок 2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3522663"/>
            <a:ext cx="4157663" cy="299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Рисунок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138" y="3579813"/>
            <a:ext cx="4178300" cy="293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Рисунок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09975" y="758825"/>
            <a:ext cx="276225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Рисунок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26225" y="758825"/>
            <a:ext cx="2319338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7987" cy="568325"/>
          </a:xfrm>
        </p:spPr>
        <p:txBody>
          <a:bodyPr/>
          <a:lstStyle/>
          <a:p>
            <a:r>
              <a:rPr lang="ru-RU" smtClean="0"/>
              <a:t>Портфолио</a:t>
            </a:r>
          </a:p>
        </p:txBody>
      </p:sp>
      <p:pic>
        <p:nvPicPr>
          <p:cNvPr id="15362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8906" b="28906"/>
          <a:stretch>
            <a:fillRect/>
          </a:stretch>
        </p:blipFill>
        <p:spPr>
          <a:xfrm>
            <a:off x="390525" y="404813"/>
            <a:ext cx="4181475" cy="6119812"/>
          </a:xfrm>
        </p:spPr>
      </p:pic>
      <p:sp>
        <p:nvSpPr>
          <p:cNvPr id="15363" name="Текст 6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7987" cy="804862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3" y="-31750"/>
            <a:ext cx="9178926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90525" y="649288"/>
            <a:ext cx="8364538" cy="5961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/>
            <a:r>
              <a:rPr lang="en-US" altLang="ko-KR" sz="2500" b="1">
                <a:solidFill>
                  <a:srgbClr val="10253F"/>
                </a:solidFill>
                <a:latin typeface="NanumGothic"/>
                <a:ea typeface="NanumGothic"/>
                <a:cs typeface="NanumGothic"/>
              </a:rPr>
              <a:t>                             Общие сведения</a:t>
            </a:r>
            <a:endParaRPr lang="ko-KR" altLang="en-US" sz="2500" b="1">
              <a:solidFill>
                <a:srgbClr val="10253F"/>
              </a:solidFill>
              <a:latin typeface="NanumGothic"/>
              <a:ea typeface="NanumGothic"/>
              <a:cs typeface="NanumGothic"/>
            </a:endParaRPr>
          </a:p>
          <a:p>
            <a:pPr algn="ctr" eaLnBrk="0"/>
            <a:r>
              <a:rPr lang="en-US" altLang="ko-KR" sz="2500" b="1">
                <a:solidFill>
                  <a:srgbClr val="10253F"/>
                </a:solidFill>
                <a:latin typeface="NanumGothic"/>
                <a:ea typeface="Gulim" pitchFamily="34" charset="-127"/>
                <a:cs typeface="Times New Roman" pitchFamily="18" charset="0"/>
              </a:rPr>
              <a:t>                                </a:t>
            </a:r>
            <a:r>
              <a:rPr lang="en-US" altLang="ko-KR" sz="2500" b="1">
                <a:solidFill>
                  <a:srgbClr val="002060"/>
                </a:solidFill>
                <a:latin typeface="NanumGothic"/>
                <a:ea typeface="NanumGothic"/>
                <a:cs typeface="NanumGothic"/>
              </a:rPr>
              <a:t>ФИО</a:t>
            </a:r>
            <a:r>
              <a:rPr lang="en-US" altLang="ko-KR" sz="2500">
                <a:solidFill>
                  <a:srgbClr val="002060"/>
                </a:solidFill>
                <a:latin typeface="NanumGothic"/>
                <a:ea typeface="NanumGothic"/>
                <a:cs typeface="NanumGothic"/>
              </a:rPr>
              <a:t>:</a:t>
            </a:r>
            <a:r>
              <a:rPr lang="en-US" altLang="ko-KR" sz="4400">
                <a:solidFill>
                  <a:srgbClr val="002060"/>
                </a:solidFill>
                <a:latin typeface="NanumGothic"/>
                <a:ea typeface="NanumGothic"/>
                <a:cs typeface="NanumGothic"/>
              </a:rPr>
              <a:t> </a:t>
            </a:r>
            <a:r>
              <a:rPr lang="en-US" altLang="ko-KR" sz="2300">
                <a:solidFill>
                  <a:srgbClr val="002060"/>
                </a:solidFill>
                <a:latin typeface="NanumGothic"/>
                <a:ea typeface="NanumGothic"/>
                <a:cs typeface="NanumGothic"/>
              </a:rPr>
              <a:t>Магаева Диана Казбековна </a:t>
            </a:r>
            <a:endParaRPr lang="ko-KR" altLang="en-US" sz="2300">
              <a:solidFill>
                <a:srgbClr val="002060"/>
              </a:solidFill>
              <a:latin typeface="NanumGothic"/>
              <a:ea typeface="NanumGothic"/>
              <a:cs typeface="NanumGothic"/>
            </a:endParaRPr>
          </a:p>
          <a:p>
            <a:pPr eaLnBrk="0"/>
            <a:r>
              <a:rPr lang="en-US" altLang="ko-KR" sz="3200" b="1">
                <a:solidFill>
                  <a:srgbClr val="002060"/>
                </a:solidFill>
                <a:latin typeface="NanumGothic"/>
                <a:ea typeface="NanumGothic"/>
                <a:cs typeface="NanumGothic"/>
              </a:rPr>
              <a:t>                               </a:t>
            </a:r>
            <a:r>
              <a:rPr lang="en-US" altLang="ko-KR" sz="2500" b="1">
                <a:solidFill>
                  <a:srgbClr val="002060"/>
                </a:solidFill>
                <a:latin typeface="NanumGothic"/>
                <a:ea typeface="Gulim" pitchFamily="34" charset="-127"/>
              </a:rPr>
              <a:t>дата рождения</a:t>
            </a:r>
            <a:r>
              <a:rPr lang="en-US" altLang="ko-KR" sz="3200" b="1">
                <a:solidFill>
                  <a:srgbClr val="002060"/>
                </a:solidFill>
                <a:latin typeface="NanumGothic"/>
                <a:ea typeface="Gulim" pitchFamily="34" charset="-127"/>
              </a:rPr>
              <a:t>: </a:t>
            </a:r>
            <a:r>
              <a:rPr lang="en-US" altLang="ko-KR" sz="2300">
                <a:solidFill>
                  <a:srgbClr val="002060"/>
                </a:solidFill>
                <a:latin typeface="NanumGothic"/>
                <a:ea typeface="Gulim" pitchFamily="34" charset="-127"/>
              </a:rPr>
              <a:t>06.08.1992.г</a:t>
            </a:r>
            <a:endParaRPr lang="ko-KR" altLang="en-US" sz="2300">
              <a:solidFill>
                <a:srgbClr val="002060"/>
              </a:solidFill>
              <a:latin typeface="NanumGothic"/>
              <a:ea typeface="Gulim" pitchFamily="34" charset="-127"/>
            </a:endParaRPr>
          </a:p>
          <a:p>
            <a:pPr eaLnBrk="0"/>
            <a:r>
              <a:rPr lang="en-US" altLang="ko-KR" sz="2300" b="1">
                <a:solidFill>
                  <a:srgbClr val="002060"/>
                </a:solidFill>
                <a:latin typeface="NanumGothic"/>
                <a:ea typeface="NanumGothic"/>
                <a:cs typeface="NanumGothic"/>
              </a:rPr>
              <a:t>                                           </a:t>
            </a:r>
            <a:r>
              <a:rPr lang="en-US" altLang="ko-KR" sz="2500" b="1">
                <a:solidFill>
                  <a:srgbClr val="002060"/>
                </a:solidFill>
                <a:latin typeface="Times New Roman" pitchFamily="18" charset="0"/>
                <a:ea typeface="Gulim" pitchFamily="34" charset="-127"/>
              </a:rPr>
              <a:t>образование: </a:t>
            </a:r>
            <a:r>
              <a:rPr lang="ru-RU" altLang="ko-KR" sz="23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СРЕДНЕЕ ПРОФЕССИОНАЛЬНОЕ.</a:t>
            </a:r>
            <a:endParaRPr lang="ko-KR" altLang="en-US" sz="2300">
              <a:solidFill>
                <a:srgbClr val="002060"/>
              </a:solidFill>
              <a:latin typeface="Times New Roman" pitchFamily="18" charset="0"/>
              <a:ea typeface="Gulim" pitchFamily="34" charset="-127"/>
            </a:endParaRPr>
          </a:p>
          <a:p>
            <a:pPr eaLnBrk="0"/>
            <a:r>
              <a:rPr lang="en-US" altLang="ko-KR" sz="2300">
                <a:solidFill>
                  <a:srgbClr val="002060"/>
                </a:solidFill>
                <a:latin typeface="Times New Roman" pitchFamily="18" charset="0"/>
                <a:ea typeface="Gulim" pitchFamily="34" charset="-127"/>
              </a:rPr>
              <a:t>                            </a:t>
            </a:r>
            <a:endParaRPr lang="ko-KR" altLang="en-US" sz="2300">
              <a:solidFill>
                <a:srgbClr val="002060"/>
              </a:solidFill>
              <a:latin typeface="Times New Roman" pitchFamily="18" charset="0"/>
              <a:ea typeface="Gulim" pitchFamily="34" charset="-127"/>
            </a:endParaRPr>
          </a:p>
          <a:p>
            <a:pPr eaLnBrk="0"/>
            <a:r>
              <a:rPr lang="en-US" altLang="ko-KR" sz="2500" b="1">
                <a:solidFill>
                  <a:srgbClr val="002060"/>
                </a:solidFill>
                <a:latin typeface="Times New Roman" pitchFamily="18" charset="0"/>
                <a:ea typeface="Gulim" pitchFamily="34" charset="-127"/>
              </a:rPr>
              <a:t>                                       занимаемая должность: </a:t>
            </a:r>
            <a:r>
              <a:rPr lang="en-US" altLang="ko-KR" sz="2300">
                <a:solidFill>
                  <a:srgbClr val="002060"/>
                </a:solidFill>
                <a:latin typeface="Times New Roman" pitchFamily="18" charset="0"/>
                <a:ea typeface="Gulim" pitchFamily="34" charset="-127"/>
              </a:rPr>
              <a:t>воспитатель</a:t>
            </a:r>
            <a:r>
              <a:rPr lang="en-US" altLang="ko-KR" sz="2500" b="1">
                <a:solidFill>
                  <a:srgbClr val="002060"/>
                </a:solidFill>
                <a:latin typeface="Times New Roman" pitchFamily="18" charset="0"/>
                <a:ea typeface="Gulim" pitchFamily="34" charset="-127"/>
              </a:rPr>
              <a:t>  </a:t>
            </a:r>
            <a:endParaRPr lang="ko-KR" altLang="en-US" sz="2500" b="1">
              <a:solidFill>
                <a:srgbClr val="002060"/>
              </a:solidFill>
              <a:latin typeface="Times New Roman" pitchFamily="18" charset="0"/>
              <a:ea typeface="Gulim" pitchFamily="34" charset="-127"/>
            </a:endParaRPr>
          </a:p>
          <a:p>
            <a:pPr algn="ctr" eaLnBrk="0"/>
            <a:r>
              <a:rPr lang="en-US" altLang="ko-KR" sz="2500" b="1">
                <a:solidFill>
                  <a:srgbClr val="002060"/>
                </a:solidFill>
                <a:latin typeface="Times New Roman" pitchFamily="18" charset="0"/>
                <a:ea typeface="Gulim" pitchFamily="34" charset="-127"/>
              </a:rPr>
              <a:t>           стаж работы: </a:t>
            </a:r>
            <a:r>
              <a:rPr lang="ru-RU" altLang="ko-KR" sz="25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3года.</a:t>
            </a:r>
            <a:endParaRPr lang="ko-KR" altLang="en-US" sz="2300">
              <a:solidFill>
                <a:srgbClr val="002060"/>
              </a:solidFill>
              <a:latin typeface="Times New Roman" pitchFamily="18" charset="0"/>
              <a:ea typeface="Gulim" pitchFamily="34" charset="-127"/>
            </a:endParaRPr>
          </a:p>
          <a:p>
            <a:pPr algn="ctr" eaLnBrk="0"/>
            <a:endParaRPr lang="ko-KR" altLang="en-US" sz="2300">
              <a:solidFill>
                <a:srgbClr val="002060"/>
              </a:solidFill>
              <a:latin typeface="Times New Roman" pitchFamily="18" charset="0"/>
              <a:ea typeface="Gulim" pitchFamily="34" charset="-127"/>
            </a:endParaRPr>
          </a:p>
          <a:p>
            <a:pPr algn="ctr" eaLnBrk="0"/>
            <a:endParaRPr lang="ko-KR" altLang="en-US" sz="2300">
              <a:solidFill>
                <a:srgbClr val="002060"/>
              </a:solidFill>
              <a:latin typeface="Times New Roman" pitchFamily="18" charset="0"/>
              <a:ea typeface="Gulim" pitchFamily="34" charset="-127"/>
            </a:endParaRPr>
          </a:p>
          <a:p>
            <a:pPr algn="ctr" eaLnBrk="0"/>
            <a:endParaRPr lang="ko-KR" altLang="en-US" sz="2300">
              <a:solidFill>
                <a:srgbClr val="002060"/>
              </a:solidFill>
              <a:latin typeface="Times New Roman" pitchFamily="18" charset="0"/>
              <a:ea typeface="Gulim" pitchFamily="34" charset="-127"/>
            </a:endParaRPr>
          </a:p>
          <a:p>
            <a:pPr algn="ctr" eaLnBrk="0"/>
            <a:endParaRPr lang="ko-KR" altLang="en-US" sz="2300">
              <a:solidFill>
                <a:srgbClr val="002060"/>
              </a:solidFill>
              <a:latin typeface="Times New Roman" pitchFamily="18" charset="0"/>
              <a:ea typeface="Gulim" pitchFamily="34" charset="-127"/>
            </a:endParaRPr>
          </a:p>
          <a:p>
            <a:pPr algn="ctr" eaLnBrk="0"/>
            <a:r>
              <a:rPr lang="en-US" altLang="ko-KR" sz="2300">
                <a:solidFill>
                  <a:srgbClr val="002060"/>
                </a:solidFill>
                <a:latin typeface="Times New Roman" pitchFamily="18" charset="0"/>
                <a:ea typeface="Gulim" pitchFamily="34" charset="-127"/>
              </a:rPr>
              <a:t>Личный сайт : </a:t>
            </a:r>
            <a:endParaRPr lang="ko-KR" altLang="en-US" sz="2300">
              <a:solidFill>
                <a:srgbClr val="002060"/>
              </a:solidFill>
              <a:latin typeface="Times New Roman" pitchFamily="18" charset="0"/>
              <a:ea typeface="Gulim" pitchFamily="34" charset="-127"/>
            </a:endParaRPr>
          </a:p>
          <a:p>
            <a:pPr eaLnBrk="0"/>
            <a:r>
              <a:rPr lang="en-US" altLang="ko-KR" sz="2300">
                <a:solidFill>
                  <a:srgbClr val="002060"/>
                </a:solidFill>
                <a:latin typeface="Times New Roman" pitchFamily="18" charset="0"/>
                <a:ea typeface="Gulim" pitchFamily="34" charset="-127"/>
              </a:rPr>
              <a:t>                                          </a:t>
            </a:r>
            <a:endParaRPr lang="ko-KR" altLang="en-US" sz="2300">
              <a:solidFill>
                <a:srgbClr val="002060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-19050"/>
            <a:ext cx="9144000" cy="687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/>
          </a:extLst>
        </p:spPr>
      </p:pic>
      <p:sp>
        <p:nvSpPr>
          <p:cNvPr id="36866" name="Заголовок 2"/>
          <p:cNvSpPr>
            <a:spLocks noGrp="1"/>
          </p:cNvSpPr>
          <p:nvPr>
            <p:ph type="ctrTitle"/>
          </p:nvPr>
        </p:nvSpPr>
        <p:spPr>
          <a:xfrm>
            <a:off x="755650" y="115888"/>
            <a:ext cx="7772400" cy="1470025"/>
          </a:xfrm>
        </p:spPr>
        <p:txBody>
          <a:bodyPr/>
          <a:lstStyle/>
          <a:p>
            <a:r>
              <a:rPr lang="ru-RU" sz="3200" b="1" smtClean="0">
                <a:solidFill>
                  <a:srgbClr val="FF0000"/>
                </a:solidFill>
              </a:rPr>
              <a:t>Творческая мастерская.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371600" y="3222625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36868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341438"/>
            <a:ext cx="3116263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1322388"/>
            <a:ext cx="2906713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3800475"/>
            <a:ext cx="3116263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30988" y="3800475"/>
            <a:ext cx="2233612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92500" y="3800475"/>
            <a:ext cx="2906713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Рисунок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30988" y="1341438"/>
            <a:ext cx="2233612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-2540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Заголовок 7"/>
          <p:cNvSpPr>
            <a:spLocks noGrp="1"/>
          </p:cNvSpPr>
          <p:nvPr>
            <p:ph type="ctrTitle"/>
          </p:nvPr>
        </p:nvSpPr>
        <p:spPr>
          <a:xfrm>
            <a:off x="971550" y="333375"/>
            <a:ext cx="7772400" cy="1470025"/>
          </a:xfrm>
        </p:spPr>
        <p:txBody>
          <a:bodyPr/>
          <a:lstStyle/>
          <a:p>
            <a:r>
              <a:rPr lang="ru-RU" sz="3600" b="1" smtClean="0">
                <a:solidFill>
                  <a:srgbClr val="FF0000"/>
                </a:solidFill>
              </a:rPr>
              <a:t>Развивающая среда в группе.</a:t>
            </a: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3789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313" y="1354138"/>
            <a:ext cx="2646362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83275" y="4443413"/>
            <a:ext cx="2900363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30900" y="1354138"/>
            <a:ext cx="2852738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Рисунок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313" y="4437063"/>
            <a:ext cx="2646362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Рисунок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59113" y="4437063"/>
            <a:ext cx="2789237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Рисунок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16250" y="1354138"/>
            <a:ext cx="2811463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8" y="0"/>
            <a:ext cx="9144000" cy="687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/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95325" y="333375"/>
            <a:ext cx="7772400" cy="7191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0000"/>
                </a:solidFill>
                <a:ea typeface="+mn-ea"/>
                <a:cs typeface="+mn-cs"/>
              </a:rPr>
              <a:t>Работа с </a:t>
            </a:r>
            <a:r>
              <a:rPr lang="ru-RU" sz="3600" b="1" dirty="0" smtClean="0">
                <a:solidFill>
                  <a:srgbClr val="FF0000"/>
                </a:solidFill>
                <a:ea typeface="+mn-ea"/>
                <a:cs typeface="+mn-cs"/>
              </a:rPr>
              <a:t>родителями.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38916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314450"/>
            <a:ext cx="3816350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35550" y="1314450"/>
            <a:ext cx="3857625" cy="53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8" y="0"/>
            <a:ext cx="9144001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Текст 1"/>
          <p:cNvSpPr>
            <a:spLocks noGrp="1"/>
          </p:cNvSpPr>
          <p:nvPr>
            <p:ph type="subTitle" idx="4294967295"/>
          </p:nvPr>
        </p:nvSpPr>
        <p:spPr>
          <a:xfrm>
            <a:off x="0" y="3886200"/>
            <a:ext cx="6400800" cy="1752600"/>
          </a:xfrm>
        </p:spPr>
        <p:txBody>
          <a:bodyPr/>
          <a:lstStyle/>
          <a:p>
            <a:endParaRPr lang="ru-RU" smtClean="0"/>
          </a:p>
          <a:p>
            <a:endParaRPr lang="ru-RU" smtClean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8" y="28575"/>
            <a:ext cx="9129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4450" y="0"/>
            <a:ext cx="9202738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1800" y="533400"/>
            <a:ext cx="8280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13" y="0"/>
            <a:ext cx="9144001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113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9750" y="333375"/>
            <a:ext cx="7772400" cy="1470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Глоссарий.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Педагогическая технология</a:t>
            </a:r>
            <a:r>
              <a:rPr lang="ru-RU" sz="2000" b="1" dirty="0" smtClean="0">
                <a:solidFill>
                  <a:srgbClr val="002060"/>
                </a:solidFill>
              </a:rPr>
              <a:t>-это совокупность психолого-педагогических </a:t>
            </a:r>
            <a:r>
              <a:rPr lang="ru-RU" sz="2000" b="1" dirty="0" err="1" smtClean="0">
                <a:solidFill>
                  <a:srgbClr val="002060"/>
                </a:solidFill>
              </a:rPr>
              <a:t>установок,определяющих</a:t>
            </a:r>
            <a:r>
              <a:rPr lang="ru-RU" sz="2000" b="1" dirty="0" smtClean="0">
                <a:solidFill>
                  <a:srgbClr val="002060"/>
                </a:solidFill>
              </a:rPr>
              <a:t> специальный набор и компоновку </a:t>
            </a:r>
            <a:r>
              <a:rPr lang="ru-RU" sz="2000" b="1" dirty="0" err="1" smtClean="0">
                <a:solidFill>
                  <a:srgbClr val="002060"/>
                </a:solidFill>
              </a:rPr>
              <a:t>форм,методов,способов,приемов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обучения,воспитательных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средств;она</a:t>
            </a:r>
            <a:r>
              <a:rPr lang="ru-RU" sz="2000" b="1" dirty="0" smtClean="0">
                <a:solidFill>
                  <a:srgbClr val="002060"/>
                </a:solidFill>
              </a:rPr>
              <a:t> есть организационно-методический инструментарий.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Педагогическая компетентность</a:t>
            </a:r>
            <a:r>
              <a:rPr lang="ru-RU" sz="2000" b="1" dirty="0" smtClean="0">
                <a:solidFill>
                  <a:srgbClr val="002060"/>
                </a:solidFill>
              </a:rPr>
              <a:t>-совокупность профессиональных </a:t>
            </a:r>
            <a:r>
              <a:rPr lang="ru-RU" sz="2000" b="1" dirty="0" err="1" smtClean="0">
                <a:solidFill>
                  <a:srgbClr val="002060"/>
                </a:solidFill>
              </a:rPr>
              <a:t>иличностных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качеств,необходимых</a:t>
            </a:r>
            <a:r>
              <a:rPr lang="ru-RU" sz="2000" b="1" dirty="0" smtClean="0">
                <a:solidFill>
                  <a:srgbClr val="002060"/>
                </a:solidFill>
              </a:rPr>
              <a:t> для успешной педагогической </a:t>
            </a:r>
            <a:r>
              <a:rPr lang="ru-RU" sz="2000" b="1" dirty="0" err="1" smtClean="0">
                <a:solidFill>
                  <a:srgbClr val="002060"/>
                </a:solidFill>
              </a:rPr>
              <a:t>деятельности.Развитие</a:t>
            </a:r>
            <a:r>
              <a:rPr lang="ru-RU" sz="2000" b="1" dirty="0" smtClean="0">
                <a:solidFill>
                  <a:srgbClr val="002060"/>
                </a:solidFill>
              </a:rPr>
              <a:t> профессиональной компетентности –это развитие творческой </a:t>
            </a:r>
            <a:r>
              <a:rPr lang="ru-RU" sz="2000" b="1" dirty="0" err="1" smtClean="0">
                <a:solidFill>
                  <a:srgbClr val="002060"/>
                </a:solidFill>
              </a:rPr>
              <a:t>индивидуальности,восприимчивости</a:t>
            </a:r>
            <a:r>
              <a:rPr lang="ru-RU" sz="2000" b="1" dirty="0" smtClean="0">
                <a:solidFill>
                  <a:srgbClr val="002060"/>
                </a:solidFill>
              </a:rPr>
              <a:t> к </a:t>
            </a:r>
            <a:r>
              <a:rPr lang="ru-RU" sz="2000" b="1" dirty="0" err="1" smtClean="0">
                <a:solidFill>
                  <a:srgbClr val="002060"/>
                </a:solidFill>
              </a:rPr>
              <a:t>педагогическиминовациям,способностей</a:t>
            </a:r>
            <a:r>
              <a:rPr lang="ru-RU" sz="2000" b="1" dirty="0" smtClean="0">
                <a:solidFill>
                  <a:srgbClr val="002060"/>
                </a:solidFill>
              </a:rPr>
              <a:t> адаптироваться в меняющейся педагогической среде.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Личностно-ориентированное обучение-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это такое </a:t>
            </a:r>
            <a:r>
              <a:rPr lang="ru-RU" sz="2000" b="1" dirty="0" err="1" smtClean="0">
                <a:solidFill>
                  <a:srgbClr val="002060"/>
                </a:solidFill>
              </a:rPr>
              <a:t>обучение,где</a:t>
            </a:r>
            <a:r>
              <a:rPr lang="ru-RU" sz="2000" b="1" dirty="0" smtClean="0">
                <a:solidFill>
                  <a:srgbClr val="002060"/>
                </a:solidFill>
              </a:rPr>
              <a:t> во главу угла ставится личность </a:t>
            </a:r>
            <a:r>
              <a:rPr lang="ru-RU" sz="2000" b="1" dirty="0" err="1" smtClean="0">
                <a:solidFill>
                  <a:srgbClr val="002060"/>
                </a:solidFill>
              </a:rPr>
              <a:t>ребенка,ее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самобытность,самоценность,субъектный</a:t>
            </a:r>
            <a:r>
              <a:rPr lang="ru-RU" sz="2000" b="1" dirty="0" smtClean="0">
                <a:solidFill>
                  <a:srgbClr val="002060"/>
                </a:solidFill>
              </a:rPr>
              <a:t> опыт каждого сначала </a:t>
            </a:r>
            <a:r>
              <a:rPr lang="ru-RU" sz="2000" b="1" dirty="0" err="1" smtClean="0">
                <a:solidFill>
                  <a:srgbClr val="002060"/>
                </a:solidFill>
              </a:rPr>
              <a:t>раскрывается.а</a:t>
            </a:r>
            <a:r>
              <a:rPr lang="ru-RU" sz="2000" b="1" dirty="0" smtClean="0">
                <a:solidFill>
                  <a:srgbClr val="002060"/>
                </a:solidFill>
              </a:rPr>
              <a:t> затем согласовывается с содержанием образования.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8" y="0"/>
            <a:ext cx="9144001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Текст 1"/>
          <p:cNvSpPr>
            <a:spLocks noGrp="1"/>
          </p:cNvSpPr>
          <p:nvPr>
            <p:ph type="subTitle" idx="4294967295"/>
          </p:nvPr>
        </p:nvSpPr>
        <p:spPr>
          <a:xfrm>
            <a:off x="0" y="3886200"/>
            <a:ext cx="6400800" cy="1752600"/>
          </a:xfrm>
        </p:spPr>
        <p:txBody>
          <a:bodyPr/>
          <a:lstStyle/>
          <a:p>
            <a:endParaRPr lang="ru-RU" smtClean="0"/>
          </a:p>
          <a:p>
            <a:endParaRPr lang="ru-RU" smtClean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8" y="28575"/>
            <a:ext cx="9129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8575" y="14288"/>
            <a:ext cx="920115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Прямоугольник 8"/>
          <p:cNvSpPr>
            <a:spLocks noChangeArrowheads="1"/>
          </p:cNvSpPr>
          <p:nvPr/>
        </p:nvSpPr>
        <p:spPr bwMode="auto">
          <a:xfrm>
            <a:off x="4100513" y="69215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ko-KR" b="1">
              <a:solidFill>
                <a:srgbClr val="FF0000"/>
              </a:solidFill>
              <a:latin typeface="NanumGothic"/>
              <a:ea typeface="NanumGothic"/>
              <a:cs typeface="NanumGothic"/>
            </a:endParaRPr>
          </a:p>
          <a:p>
            <a:endParaRPr lang="ru-RU" altLang="ko-KR" b="1">
              <a:solidFill>
                <a:srgbClr val="FF0000"/>
              </a:solidFill>
              <a:latin typeface="NanumGothic"/>
              <a:ea typeface="NanumGothic"/>
              <a:cs typeface="NanumGothic"/>
            </a:endParaRPr>
          </a:p>
        </p:txBody>
      </p:sp>
      <p:sp>
        <p:nvSpPr>
          <p:cNvPr id="43014" name="Прямоугольник 3"/>
          <p:cNvSpPr>
            <a:spLocks noChangeArrowheads="1"/>
          </p:cNvSpPr>
          <p:nvPr/>
        </p:nvSpPr>
        <p:spPr bwMode="auto">
          <a:xfrm>
            <a:off x="323850" y="1544638"/>
            <a:ext cx="4572000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КонФедеральный закон РФ от 29 декабря 2012г. № 273 – ФЗ «Образовании в Российской Федерации»;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венция о правах ребенка;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Декларация прав ребенка от 20.11.1959г.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СанПин 2.4.1.3049-13 «Санитарно – эпидемиологические требования к организации режима работы дошкольных образовательных организации от 15 мая 2013г. № 26.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Федеральный государственный  образовательный стандарт дошкольного образования;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Нормативными – правовыми актами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Локальными актами ГБДОУ детский сад «Улыбка» №27.</a:t>
            </a:r>
          </a:p>
        </p:txBody>
      </p:sp>
      <p:pic>
        <p:nvPicPr>
          <p:cNvPr id="43015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1913" y="1622425"/>
            <a:ext cx="1584325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Рисунок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51638" y="1622425"/>
            <a:ext cx="221456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Рисунок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51638" y="2955925"/>
            <a:ext cx="2200275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Рисунок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51638" y="4516438"/>
            <a:ext cx="2214562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609850" y="463550"/>
            <a:ext cx="399891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Нормативно - правовые </a:t>
            </a:r>
            <a:r>
              <a:rPr lang="ru-RU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документы.</a:t>
            </a:r>
            <a:endParaRPr lang="ru-RU" b="1" kern="0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9900" cy="116205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6386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470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6387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9900" cy="46926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Прямоугольник 4"/>
          <p:cNvSpPr>
            <a:spLocks noChangeArrowheads="1"/>
          </p:cNvSpPr>
          <p:nvPr/>
        </p:nvSpPr>
        <p:spPr bwMode="auto">
          <a:xfrm>
            <a:off x="2286000" y="3105150"/>
            <a:ext cx="457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http://900igr.net/up/datai/253496/0001-001-.jpg</a:t>
            </a:r>
            <a:endParaRPr lang="ru-RU">
              <a:latin typeface="Calibri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" y="-19050"/>
            <a:ext cx="9144000" cy="687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/>
          </a:extLst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3492500" y="674688"/>
            <a:ext cx="5292725" cy="43545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0" cap="flat" cmpd="sng">
            <a:solidFill>
              <a:schemeClr val="tx1">
                <a:alpha val="100000"/>
              </a:schemeClr>
            </a:solidFill>
            <a:prstDash val="solid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3500" b="1" i="1" u="sng" dirty="0">
              <a:solidFill>
                <a:srgbClr val="002060"/>
              </a:solidFill>
              <a:latin typeface="NanumGothic" charset="0"/>
              <a:ea typeface="Times New Roman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500" b="1" i="1" u="sng" dirty="0" err="1">
                <a:solidFill>
                  <a:srgbClr val="FF0000"/>
                </a:solidFill>
                <a:latin typeface="NanumGothic" charset="0"/>
                <a:ea typeface="NanumGothic" charset="0"/>
                <a:cs typeface="+mn-cs"/>
              </a:rPr>
              <a:t>Педагогическое</a:t>
            </a:r>
            <a:r>
              <a:rPr lang="en-US" altLang="ko-KR" sz="3500" b="1" i="1" u="sng" dirty="0">
                <a:solidFill>
                  <a:srgbClr val="FF0000"/>
                </a:solidFill>
                <a:latin typeface="NanumGothic" charset="0"/>
                <a:ea typeface="NanumGothic" charset="0"/>
                <a:cs typeface="+mn-cs"/>
              </a:rPr>
              <a:t> </a:t>
            </a:r>
            <a:r>
              <a:rPr lang="en-US" altLang="ko-KR" sz="3500" b="1" i="1" u="sng" dirty="0" err="1">
                <a:solidFill>
                  <a:srgbClr val="FF0000"/>
                </a:solidFill>
                <a:latin typeface="NanumGothic" charset="0"/>
                <a:ea typeface="NanumGothic" charset="0"/>
                <a:cs typeface="+mn-cs"/>
              </a:rPr>
              <a:t>кредо</a:t>
            </a:r>
            <a:r>
              <a:rPr lang="en-US" altLang="ko-KR" sz="3500" b="1" i="1" u="sng" dirty="0">
                <a:solidFill>
                  <a:srgbClr val="FF0000"/>
                </a:solidFill>
                <a:latin typeface="NanumGothic" charset="0"/>
                <a:ea typeface="NanumGothic" charset="0"/>
                <a:cs typeface="+mn-cs"/>
              </a:rPr>
              <a:t>:</a:t>
            </a:r>
            <a:r>
              <a:rPr lang="en-US" altLang="ko-KR" sz="3500" b="1" i="1" dirty="0">
                <a:solidFill>
                  <a:srgbClr val="FF0000"/>
                </a:solidFill>
                <a:latin typeface="NanumGothic" charset="0"/>
                <a:ea typeface="NanumGothic" charset="0"/>
                <a:cs typeface="+mn-cs"/>
              </a:rPr>
              <a:t> </a:t>
            </a:r>
            <a:endParaRPr lang="ko-KR" altLang="en-US" sz="3500" b="1" i="1" dirty="0">
              <a:solidFill>
                <a:srgbClr val="FF0000"/>
              </a:solidFill>
              <a:latin typeface="NanumGothic" charset="0"/>
              <a:ea typeface="NanumGothic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3500" b="1" i="1" dirty="0">
              <a:solidFill>
                <a:srgbClr val="FF0000"/>
              </a:solidFill>
              <a:latin typeface="NanumGothic" charset="0"/>
              <a:ea typeface="Times New Roman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i="1" dirty="0">
                <a:solidFill>
                  <a:srgbClr val="FF0000"/>
                </a:solidFill>
                <a:latin typeface="NanumGothic" charset="0"/>
                <a:ea typeface="NanumGothic" charset="0"/>
                <a:cs typeface="+mn-cs"/>
              </a:rPr>
              <a:t>«</a:t>
            </a:r>
            <a:r>
              <a:rPr lang="ru-RU" altLang="ko-KR" sz="2400" b="1" u="sng" dirty="0">
                <a:solidFill>
                  <a:srgbClr val="FF0000"/>
                </a:solidFill>
                <a:latin typeface="NanumGothic" charset="0"/>
                <a:ea typeface="NanumGothic" charset="0"/>
                <a:cs typeface="+mn-cs"/>
              </a:rPr>
              <a:t>Нравится нам это или нет, но ребенок, с которым труднее всего управиться,-именно </a:t>
            </a:r>
            <a:r>
              <a:rPr lang="ru-RU" altLang="ko-KR" sz="2400" b="1" u="sng" dirty="0" err="1">
                <a:solidFill>
                  <a:srgbClr val="FF0000"/>
                </a:solidFill>
                <a:latin typeface="NanumGothic" charset="0"/>
                <a:ea typeface="NanumGothic" charset="0"/>
                <a:cs typeface="+mn-cs"/>
              </a:rPr>
              <a:t>тот,которым</a:t>
            </a:r>
            <a:r>
              <a:rPr lang="ru-RU" altLang="ko-KR" sz="2400" b="1" u="sng" dirty="0">
                <a:solidFill>
                  <a:srgbClr val="FF0000"/>
                </a:solidFill>
                <a:latin typeface="NanumGothic" charset="0"/>
                <a:ea typeface="NanumGothic" charset="0"/>
                <a:cs typeface="+mn-cs"/>
              </a:rPr>
              <a:t> </a:t>
            </a:r>
            <a:r>
              <a:rPr lang="ru-RU" altLang="ko-KR" sz="2400" b="1" u="sng" dirty="0" err="1">
                <a:solidFill>
                  <a:srgbClr val="FF0000"/>
                </a:solidFill>
                <a:latin typeface="NanumGothic" charset="0"/>
                <a:ea typeface="NanumGothic" charset="0"/>
                <a:cs typeface="+mn-cs"/>
              </a:rPr>
              <a:t>вппоследствии</a:t>
            </a:r>
            <a:r>
              <a:rPr lang="ru-RU" altLang="ko-KR" sz="2400" b="1" u="sng" dirty="0">
                <a:solidFill>
                  <a:srgbClr val="FF0000"/>
                </a:solidFill>
                <a:latin typeface="NanumGothic" charset="0"/>
                <a:ea typeface="NanumGothic" charset="0"/>
                <a:cs typeface="+mn-cs"/>
              </a:rPr>
              <a:t> мы больше всего гордимся.</a:t>
            </a:r>
            <a:r>
              <a:rPr lang="en-US" altLang="ko-KR" sz="2400" b="1" dirty="0">
                <a:solidFill>
                  <a:srgbClr val="FF0000"/>
                </a:solidFill>
                <a:latin typeface="NanumGothic" charset="0"/>
                <a:ea typeface="NanumGothic" charset="0"/>
                <a:cs typeface="+mn-cs"/>
              </a:rPr>
              <a:t>»</a:t>
            </a:r>
            <a:endParaRPr lang="ko-KR" altLang="en-US" sz="2400" b="1" dirty="0">
              <a:solidFill>
                <a:srgbClr val="FF0000"/>
              </a:solidFill>
              <a:latin typeface="NanumGothic" charset="0"/>
              <a:ea typeface="NanumGothic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400" b="1" dirty="0">
              <a:solidFill>
                <a:srgbClr val="FF0000"/>
              </a:solidFill>
              <a:latin typeface="NanumGothic" charset="0"/>
              <a:ea typeface="Times New Roman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400" b="1" dirty="0">
              <a:solidFill>
                <a:srgbClr val="FF0000"/>
              </a:solidFill>
              <a:latin typeface="NanumGothic" charset="0"/>
              <a:ea typeface="Times New Roman" charset="0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315913"/>
            <a:ext cx="9144000" cy="687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/>
          </p:cNvSpPr>
          <p:nvPr/>
        </p:nvSpPr>
        <p:spPr>
          <a:xfrm>
            <a:off x="587375" y="292100"/>
            <a:ext cx="8023225" cy="527843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>
            <a:spAutoFit/>
          </a:bodyPr>
          <a:lstStyle/>
          <a:p>
            <a:r>
              <a:rPr lang="ru-RU" altLang="ko-KR" sz="4000" b="1">
                <a:solidFill>
                  <a:srgbClr val="FF0000"/>
                </a:solidFill>
                <a:latin typeface="NanumGothic"/>
                <a:cs typeface="Calibri" pitchFamily="34" charset="0"/>
              </a:rPr>
              <a:t>Личностные характеристики</a:t>
            </a:r>
          </a:p>
          <a:p>
            <a:r>
              <a:rPr lang="ru-RU" altLang="ko-KR" sz="4000" b="1">
                <a:solidFill>
                  <a:srgbClr val="FF0000"/>
                </a:solidFill>
                <a:latin typeface="NanumGothic"/>
                <a:cs typeface="Calibri" pitchFamily="34" charset="0"/>
              </a:rPr>
              <a:t>.</a:t>
            </a:r>
            <a:r>
              <a:rPr lang="ru-RU" altLang="ko-KR" sz="3200" b="1">
                <a:solidFill>
                  <a:srgbClr val="FF0000"/>
                </a:solidFill>
                <a:latin typeface="NanumGothic"/>
                <a:cs typeface="Calibri" pitchFamily="34" charset="0"/>
              </a:rPr>
              <a:t>Ответственность</a:t>
            </a:r>
          </a:p>
          <a:p>
            <a:r>
              <a:rPr lang="ru-RU" altLang="ko-KR" sz="3200" b="1">
                <a:solidFill>
                  <a:srgbClr val="FF0000"/>
                </a:solidFill>
                <a:latin typeface="NanumGothic"/>
                <a:cs typeface="Calibri" pitchFamily="34" charset="0"/>
              </a:rPr>
              <a:t>.Отзывчивость</a:t>
            </a:r>
          </a:p>
          <a:p>
            <a:r>
              <a:rPr lang="ru-RU" altLang="ko-KR" sz="3200" b="1">
                <a:solidFill>
                  <a:srgbClr val="FF0000"/>
                </a:solidFill>
                <a:latin typeface="NanumGothic"/>
                <a:cs typeface="Calibri" pitchFamily="34" charset="0"/>
              </a:rPr>
              <a:t>.Находчивость</a:t>
            </a:r>
          </a:p>
          <a:p>
            <a:r>
              <a:rPr lang="ru-RU" altLang="ko-KR" sz="3200" b="1">
                <a:solidFill>
                  <a:srgbClr val="FF0000"/>
                </a:solidFill>
                <a:latin typeface="NanumGothic"/>
                <a:cs typeface="Calibri" pitchFamily="34" charset="0"/>
              </a:rPr>
              <a:t>.Самокритичность</a:t>
            </a:r>
          </a:p>
          <a:p>
            <a:r>
              <a:rPr lang="ru-RU" altLang="ko-KR" sz="3200" b="1">
                <a:solidFill>
                  <a:srgbClr val="FF0000"/>
                </a:solidFill>
                <a:latin typeface="NanumGothic"/>
                <a:cs typeface="Calibri" pitchFamily="34" charset="0"/>
              </a:rPr>
              <a:t>.Работоспособность</a:t>
            </a:r>
          </a:p>
          <a:p>
            <a:r>
              <a:rPr lang="ru-RU" altLang="ko-KR" sz="3200" b="1">
                <a:solidFill>
                  <a:srgbClr val="FF0000"/>
                </a:solidFill>
                <a:latin typeface="NanumGothic"/>
                <a:cs typeface="Calibri" pitchFamily="34" charset="0"/>
              </a:rPr>
              <a:t>.Сострадание</a:t>
            </a:r>
          </a:p>
          <a:p>
            <a:r>
              <a:rPr lang="ru-RU" altLang="ko-KR" sz="3200" b="1">
                <a:solidFill>
                  <a:srgbClr val="FF0000"/>
                </a:solidFill>
                <a:latin typeface="NanumGothic"/>
                <a:cs typeface="Calibri" pitchFamily="34" charset="0"/>
              </a:rPr>
              <a:t>.Умение ладить с людьми</a:t>
            </a:r>
          </a:p>
          <a:p>
            <a:r>
              <a:rPr lang="ru-RU" altLang="ko-KR" sz="3200" b="1">
                <a:solidFill>
                  <a:srgbClr val="FF0000"/>
                </a:solidFill>
                <a:latin typeface="NanumGothic"/>
                <a:cs typeface="Calibri" pitchFamily="34" charset="0"/>
              </a:rPr>
              <a:t>.Целеустремленность</a:t>
            </a:r>
            <a:endParaRPr lang="ko-KR" altLang="en-US" sz="3200" b="1">
              <a:solidFill>
                <a:srgbClr val="FF0000"/>
              </a:solidFill>
              <a:latin typeface="NanumGothic"/>
              <a:ea typeface="Gulim" pitchFamily="34" charset="-127"/>
              <a:cs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8" y="0"/>
            <a:ext cx="9144001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Текст 1"/>
          <p:cNvSpPr>
            <a:spLocks noGrp="1"/>
          </p:cNvSpPr>
          <p:nvPr>
            <p:ph type="subTitle" idx="4294967295"/>
          </p:nvPr>
        </p:nvSpPr>
        <p:spPr>
          <a:xfrm>
            <a:off x="0" y="3886200"/>
            <a:ext cx="6400800" cy="1752600"/>
          </a:xfrm>
        </p:spPr>
        <p:txBody>
          <a:bodyPr/>
          <a:lstStyle/>
          <a:p>
            <a:endParaRPr lang="ru-RU" smtClean="0"/>
          </a:p>
          <a:p>
            <a:endParaRPr lang="ru-RU" smtClean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8" y="28575"/>
            <a:ext cx="9129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4450" y="0"/>
            <a:ext cx="9202738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Прямоугольник 8"/>
          <p:cNvSpPr>
            <a:spLocks noChangeArrowheads="1"/>
          </p:cNvSpPr>
          <p:nvPr/>
        </p:nvSpPr>
        <p:spPr bwMode="auto">
          <a:xfrm>
            <a:off x="4100513" y="692150"/>
            <a:ext cx="45720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ko-KR" b="1">
                <a:solidFill>
                  <a:srgbClr val="FF0000"/>
                </a:solidFill>
                <a:latin typeface="NanumGothic"/>
                <a:ea typeface="NanumGothic"/>
                <a:cs typeface="NanumGothic"/>
              </a:rPr>
              <a:t>Использование информационно-коммуникационных технологий (ИКТ) профессиональной деятельности.</a:t>
            </a:r>
          </a:p>
          <a:p>
            <a:endParaRPr lang="ru-RU" altLang="ko-KR" b="1">
              <a:solidFill>
                <a:srgbClr val="FF0000"/>
              </a:solidFill>
              <a:latin typeface="NanumGothic"/>
              <a:ea typeface="NanumGothic"/>
              <a:cs typeface="NanumGothic"/>
            </a:endParaRPr>
          </a:p>
          <a:p>
            <a:r>
              <a:rPr lang="ru-RU" altLang="ko-KR" b="1">
                <a:solidFill>
                  <a:srgbClr val="FF0000"/>
                </a:solidFill>
                <a:latin typeface="NanumGothic"/>
                <a:ea typeface="NanumGothic"/>
                <a:cs typeface="NanumGothic"/>
              </a:rPr>
              <a:t>Копии интернет-страниц,используемых сайтов:</a:t>
            </a:r>
          </a:p>
          <a:p>
            <a:endParaRPr lang="ru-RU" altLang="ko-KR" b="1">
              <a:solidFill>
                <a:srgbClr val="FF0000"/>
              </a:solidFill>
              <a:latin typeface="NanumGothic"/>
              <a:ea typeface="NanumGothic"/>
              <a:cs typeface="NanumGothic"/>
            </a:endParaRPr>
          </a:p>
          <a:p>
            <a:r>
              <a:rPr lang="en-US" altLang="ko-KR" b="1">
                <a:solidFill>
                  <a:srgbClr val="FF0000"/>
                </a:solidFill>
                <a:latin typeface="NanumGothic"/>
                <a:ea typeface="NanumGothic"/>
                <a:cs typeface="NanumGothic"/>
              </a:rPr>
              <a:t>MAAM</a:t>
            </a:r>
            <a:r>
              <a:rPr lang="ru-RU" altLang="ko-KR" b="1">
                <a:solidFill>
                  <a:srgbClr val="FF0000"/>
                </a:solidFill>
                <a:latin typeface="NanumGothic"/>
                <a:ea typeface="NanumGothic"/>
                <a:cs typeface="NanumGothic"/>
              </a:rPr>
              <a:t>.</a:t>
            </a:r>
            <a:r>
              <a:rPr lang="en-US" altLang="ko-KR" b="1">
                <a:solidFill>
                  <a:srgbClr val="FF0000"/>
                </a:solidFill>
                <a:latin typeface="NanumGothic"/>
                <a:ea typeface="NanumGothic"/>
                <a:cs typeface="NanumGothic"/>
              </a:rPr>
              <a:t>RU/.,nsportal.ru,</a:t>
            </a:r>
          </a:p>
          <a:p>
            <a:r>
              <a:rPr lang="en-US" altLang="ko-KR" b="1">
                <a:solidFill>
                  <a:srgbClr val="FF0000"/>
                </a:solidFill>
                <a:latin typeface="NanumGothic"/>
                <a:ea typeface="NanumGothic"/>
                <a:cs typeface="NanumGothic"/>
              </a:rPr>
              <a:t>Pedsovet.ru,</a:t>
            </a:r>
          </a:p>
          <a:p>
            <a:r>
              <a:rPr lang="ru-RU" altLang="ko-KR" b="1">
                <a:solidFill>
                  <a:srgbClr val="FF0000"/>
                </a:solidFill>
                <a:latin typeface="NanumGothic"/>
                <a:ea typeface="NanumGothic"/>
                <a:cs typeface="NanumGothic"/>
              </a:rPr>
              <a:t>Официальный сайт детского сада</a:t>
            </a:r>
          </a:p>
          <a:p>
            <a:endParaRPr lang="ru-RU" altLang="ko-KR" b="1">
              <a:solidFill>
                <a:srgbClr val="FF0000"/>
              </a:solidFill>
              <a:latin typeface="NanumGothic"/>
              <a:ea typeface="NanumGothic"/>
              <a:cs typeface="NanumGothic"/>
            </a:endParaRPr>
          </a:p>
          <a:p>
            <a:endParaRPr lang="ru-RU" altLang="ko-KR" b="1">
              <a:solidFill>
                <a:srgbClr val="FF0000"/>
              </a:solidFill>
              <a:latin typeface="NanumGothic"/>
              <a:ea typeface="NanumGothic"/>
              <a:cs typeface="NanumGothic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75"/>
            <a:ext cx="9202738" cy="683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00113" y="260350"/>
            <a:ext cx="7772400" cy="1470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самообразования.</a:t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сказки в развитии речи  детей 3-4 лет.»</a:t>
            </a:r>
            <a:endParaRPr lang="ru-RU" sz="3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2738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FF0000"/>
                </a:solidFill>
              </a:rPr>
              <a:t>Задачи: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4900" b="1" dirty="0" smtClean="0">
                <a:solidFill>
                  <a:srgbClr val="FF0000"/>
                </a:solidFill>
              </a:rPr>
              <a:t>.</a:t>
            </a:r>
            <a:r>
              <a:rPr lang="ru-RU" sz="2200" b="1" dirty="0" smtClean="0">
                <a:solidFill>
                  <a:srgbClr val="FF0000"/>
                </a:solidFill>
              </a:rPr>
              <a:t>повысить собственный уровень знаний путем(изучения необходимой </a:t>
            </a:r>
            <a:r>
              <a:rPr lang="ru-RU" sz="2200" b="1" dirty="0" err="1" smtClean="0">
                <a:solidFill>
                  <a:srgbClr val="FF0000"/>
                </a:solidFill>
              </a:rPr>
              <a:t>литературы,посещения</a:t>
            </a:r>
            <a:r>
              <a:rPr lang="ru-RU" sz="2200" b="1" dirty="0" smtClean="0">
                <a:solidFill>
                  <a:srgbClr val="FF0000"/>
                </a:solidFill>
              </a:rPr>
              <a:t> РМО, самообразования);</a:t>
            </a:r>
            <a:br>
              <a:rPr lang="ru-RU" sz="2200" b="1" dirty="0" smtClean="0">
                <a:solidFill>
                  <a:srgbClr val="FF0000"/>
                </a:solidFill>
              </a:rPr>
            </a:br>
            <a:r>
              <a:rPr lang="ru-RU" sz="4900" b="1" dirty="0" smtClean="0">
                <a:solidFill>
                  <a:srgbClr val="FF0000"/>
                </a:solidFill>
              </a:rPr>
              <a:t>.</a:t>
            </a:r>
            <a:r>
              <a:rPr lang="ru-RU" sz="2200" b="1" dirty="0" smtClean="0">
                <a:solidFill>
                  <a:srgbClr val="FF0000"/>
                </a:solidFill>
              </a:rPr>
              <a:t>Разобрать перспективный план работы </a:t>
            </a:r>
            <a:r>
              <a:rPr lang="ru-RU" sz="2200" b="1" dirty="0" err="1" smtClean="0">
                <a:solidFill>
                  <a:srgbClr val="FF0000"/>
                </a:solidFill>
              </a:rPr>
              <a:t>сдетьми</a:t>
            </a:r>
            <a:r>
              <a:rPr lang="ru-RU" sz="2200" b="1" dirty="0" smtClean="0">
                <a:solidFill>
                  <a:srgbClr val="FF0000"/>
                </a:solidFill>
              </a:rPr>
              <a:t> и родителями;</a:t>
            </a:r>
            <a:br>
              <a:rPr lang="ru-RU" sz="2200" b="1" dirty="0" smtClean="0">
                <a:solidFill>
                  <a:srgbClr val="FF0000"/>
                </a:solidFill>
              </a:rPr>
            </a:br>
            <a:r>
              <a:rPr lang="ru-RU" sz="4900" b="1" dirty="0" smtClean="0">
                <a:solidFill>
                  <a:srgbClr val="FF0000"/>
                </a:solidFill>
              </a:rPr>
              <a:t>.</a:t>
            </a:r>
            <a:r>
              <a:rPr lang="ru-RU" sz="2200" b="1" dirty="0" smtClean="0">
                <a:solidFill>
                  <a:srgbClr val="FF0000"/>
                </a:solidFill>
              </a:rPr>
              <a:t>Подготовить (провести)консультацию для педагогов на тему: </a:t>
            </a:r>
            <a:br>
              <a:rPr lang="ru-RU" sz="2200" b="1" dirty="0" smtClean="0">
                <a:solidFill>
                  <a:srgbClr val="FF0000"/>
                </a:solidFill>
              </a:rPr>
            </a:br>
            <a:r>
              <a:rPr lang="ru-RU" sz="2200" b="1" dirty="0" smtClean="0">
                <a:solidFill>
                  <a:srgbClr val="FF0000"/>
                </a:solidFill>
              </a:rPr>
              <a:t>«Использование сказки в развитии речи детей 3-4 лет»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FF0000"/>
                </a:solidFill>
              </a:rPr>
              <a:t>Професиальная карта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188913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3" y="476250"/>
            <a:ext cx="7772400" cy="1470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и результаты педагогической деятельности.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2355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773238"/>
            <a:ext cx="2881313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5975" y="1773238"/>
            <a:ext cx="3168650" cy="532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60713" y="1773238"/>
            <a:ext cx="2706687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4538663"/>
            <a:ext cx="2881313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3575" y="4538663"/>
            <a:ext cx="2663825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Pages>20</Pages>
  <Words>294</Words>
  <Characters>0</Characters>
  <Application>Microsoft Office PowerPoint</Application>
  <DocSecurity>0</DocSecurity>
  <PresentationFormat>Экран (4:3)</PresentationFormat>
  <Lines>0</Lines>
  <Paragraphs>72</Paragraphs>
  <Slides>26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Calibri</vt:lpstr>
      <vt:lpstr>Arial</vt:lpstr>
      <vt:lpstr>NanumGothic</vt:lpstr>
      <vt:lpstr>Times New Roman</vt:lpstr>
      <vt:lpstr>Wingdings</vt:lpstr>
      <vt:lpstr>Gulim</vt:lpstr>
      <vt:lpstr>Тема Office</vt:lpstr>
      <vt:lpstr>Слайд 1</vt:lpstr>
      <vt:lpstr>Портфолио</vt:lpstr>
      <vt:lpstr>Слайд 3</vt:lpstr>
      <vt:lpstr>Слайд 4</vt:lpstr>
      <vt:lpstr>Слайд 5</vt:lpstr>
      <vt:lpstr>Тема самообразования. «Роль сказки в развитии речи  детей 3-4 лет.»</vt:lpstr>
      <vt:lpstr>Задачи: .повысить собственный уровень знаний путем(изучения необходимой литературы,посещения РМО, самообразования); .Разобрать перспективный план работы сдетьми и родителями; .Подготовить (провести)консультацию для педагогов на тему:  «Использование сказки в развитии речи детей 3-4 лет»</vt:lpstr>
      <vt:lpstr>Професиальная карта</vt:lpstr>
      <vt:lpstr>Достижения и результаты педагогической деятельности.  Награды.</vt:lpstr>
      <vt:lpstr>Слайд 10</vt:lpstr>
      <vt:lpstr>Обобщение и распространение опыта</vt:lpstr>
      <vt:lpstr>Фотоархив</vt:lpstr>
      <vt:lpstr>Слайд 13</vt:lpstr>
      <vt:lpstr>Прогулки на свежем воздухе.</vt:lpstr>
      <vt:lpstr>Слайд 15</vt:lpstr>
      <vt:lpstr>Наши праздники.</vt:lpstr>
      <vt:lpstr>Наше свободное время.</vt:lpstr>
      <vt:lpstr>Слайд 18</vt:lpstr>
      <vt:lpstr>Слайд 19</vt:lpstr>
      <vt:lpstr>Творческая мастерская.</vt:lpstr>
      <vt:lpstr>Развивающая среда в группе.</vt:lpstr>
      <vt:lpstr>Работа с родителями.</vt:lpstr>
      <vt:lpstr>Слайд 23</vt:lpstr>
      <vt:lpstr>          Глоссарий.  Педагогическая технология-это совокупность психолого-педагогических установок,определяющих специальный набор и компоновку форм,методов,способов,приемов обучения,воспитательных средств;она есть организационно-методический инструментарий.  Педагогическая компетентность-совокупность профессиональных иличностных качеств,необходимых для успешной педагогической деятельности.Развитие профессиональной компетентности –это развитие творческой индивидуальности,восприимчивости к педагогическиминовациям,способностей адаптироваться в меняющейся педагогической среде. Личностно-ориентированное обучение- это такое обучение,где во главу угла ставится личность ребенка,ее самобытность,самоценность,субъектный опыт каждого сначала раскрывается.а затем согласовывается с содержанием образования.</vt:lpstr>
      <vt:lpstr>Слайд 25</vt:lpstr>
      <vt:lpstr>Слайд 26</vt:lpstr>
    </vt:vector>
  </TitlesOfParts>
  <LinksUpToDate>false</LinksUpToDate>
  <CharactersWithSpaces>0</CharactersWithSpaces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katen</dc:creator>
  <cp:lastModifiedBy>DNA7 X86</cp:lastModifiedBy>
  <cp:revision>42</cp:revision>
  <dcterms:modified xsi:type="dcterms:W3CDTF">2024-03-18T12:40:47Z</dcterms:modified>
</cp:coreProperties>
</file>