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56" r:id="rId2"/>
    <p:sldId id="257" r:id="rId3"/>
    <p:sldId id="304" r:id="rId4"/>
    <p:sldId id="302" r:id="rId5"/>
    <p:sldId id="303" r:id="rId6"/>
    <p:sldId id="285" r:id="rId7"/>
    <p:sldId id="258" r:id="rId8"/>
    <p:sldId id="287" r:id="rId9"/>
    <p:sldId id="281" r:id="rId10"/>
    <p:sldId id="279" r:id="rId11"/>
    <p:sldId id="293" r:id="rId12"/>
    <p:sldId id="305" r:id="rId13"/>
    <p:sldId id="306" r:id="rId14"/>
    <p:sldId id="307" r:id="rId15"/>
    <p:sldId id="308" r:id="rId16"/>
    <p:sldId id="295" r:id="rId17"/>
    <p:sldId id="309" r:id="rId18"/>
    <p:sldId id="310" r:id="rId19"/>
    <p:sldId id="311" r:id="rId20"/>
    <p:sldId id="312" r:id="rId21"/>
    <p:sldId id="300" r:id="rId22"/>
    <p:sldId id="299" r:id="rId23"/>
    <p:sldId id="298" r:id="rId24"/>
    <p:sldId id="297" r:id="rId25"/>
    <p:sldId id="292" r:id="rId26"/>
    <p:sldId id="294" r:id="rId27"/>
  </p:sldIdLst>
  <p:sldSz cx="9144000" cy="6858000" type="screen4x3"/>
  <p:notesSz cx="6858000" cy="9144000"/>
  <p:custDataLst>
    <p:tags r:id="rId29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0F0C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5501" autoAdjust="0"/>
  </p:normalViewPr>
  <p:slideViewPr>
    <p:cSldViewPr>
      <p:cViewPr varScale="1">
        <p:scale>
          <a:sx n="74" d="100"/>
          <a:sy n="74" d="100"/>
        </p:scale>
        <p:origin x="1266" y="5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45C8AF-52F2-4F0A-A35F-D37808B55BFC}" type="datetimeFigureOut">
              <a:rPr lang="ru-RU" smtClean="0"/>
              <a:t>08.02.2019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14E2A9-F831-48F4-B363-BFA3DACF4F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80163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14E2A9-F831-48F4-B363-BFA3DACF4FFD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14619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79FE4-7A82-492F-A1AA-E0C7A2254FB4}" type="datetimeFigureOut">
              <a:rPr lang="ru-RU" smtClean="0"/>
              <a:t>08.02.2019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37EA1-8529-4778-9FC1-FCCEF95AF79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79FE4-7A82-492F-A1AA-E0C7A2254FB4}" type="datetimeFigureOut">
              <a:rPr lang="ru-RU" smtClean="0"/>
              <a:t>08.02.2019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37EA1-8529-4778-9FC1-FCCEF95AF79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79FE4-7A82-492F-A1AA-E0C7A2254FB4}" type="datetimeFigureOut">
              <a:rPr lang="ru-RU" smtClean="0"/>
              <a:t>08.02.2019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37EA1-8529-4778-9FC1-FCCEF95AF79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79FE4-7A82-492F-A1AA-E0C7A2254FB4}" type="datetimeFigureOut">
              <a:rPr lang="ru-RU" smtClean="0"/>
              <a:t>08.02.2019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37EA1-8529-4778-9FC1-FCCEF95AF79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79FE4-7A82-492F-A1AA-E0C7A2254FB4}" type="datetimeFigureOut">
              <a:rPr lang="ru-RU" smtClean="0"/>
              <a:t>08.02.2019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37EA1-8529-4778-9FC1-FCCEF95AF79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79FE4-7A82-492F-A1AA-E0C7A2254FB4}" type="datetimeFigureOut">
              <a:rPr lang="ru-RU" smtClean="0"/>
              <a:t>08.02.2019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37EA1-8529-4778-9FC1-FCCEF95AF79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79FE4-7A82-492F-A1AA-E0C7A2254FB4}" type="datetimeFigureOut">
              <a:rPr lang="ru-RU" smtClean="0"/>
              <a:t>08.02.2019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37EA1-8529-4778-9FC1-FCCEF95AF79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79FE4-7A82-492F-A1AA-E0C7A2254FB4}" type="datetimeFigureOut">
              <a:rPr lang="ru-RU" smtClean="0"/>
              <a:t>08.02.2019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37EA1-8529-4778-9FC1-FCCEF95AF79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79FE4-7A82-492F-A1AA-E0C7A2254FB4}" type="datetimeFigureOut">
              <a:rPr lang="ru-RU" smtClean="0"/>
              <a:t>08.02.2019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37EA1-8529-4778-9FC1-FCCEF95AF79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79FE4-7A82-492F-A1AA-E0C7A2254FB4}" type="datetimeFigureOut">
              <a:rPr lang="ru-RU" smtClean="0"/>
              <a:t>08.02.2019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37EA1-8529-4778-9FC1-FCCEF95AF79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79FE4-7A82-492F-A1AA-E0C7A2254FB4}" type="datetimeFigureOut">
              <a:rPr lang="ru-RU" smtClean="0"/>
              <a:t>08.02.2019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37EA1-8529-4778-9FC1-FCCEF95AF79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D79FE4-7A82-492F-A1AA-E0C7A2254FB4}" type="datetimeFigureOut">
              <a:rPr lang="ru-RU" smtClean="0"/>
              <a:t>08.02.2019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937EA1-8529-4778-9FC1-FCCEF95AF791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3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8.jpg"/><Relationship Id="rId5" Type="http://schemas.openxmlformats.org/officeDocument/2006/relationships/image" Target="../media/image27.jpg"/><Relationship Id="rId4" Type="http://schemas.openxmlformats.org/officeDocument/2006/relationships/image" Target="../media/image26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1.jpg"/><Relationship Id="rId5" Type="http://schemas.openxmlformats.org/officeDocument/2006/relationships/image" Target="../media/image30.jpg"/><Relationship Id="rId4" Type="http://schemas.openxmlformats.org/officeDocument/2006/relationships/image" Target="../media/image29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0.jpg"/><Relationship Id="rId4" Type="http://schemas.openxmlformats.org/officeDocument/2006/relationships/image" Target="../media/image32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2.jpg"/><Relationship Id="rId4" Type="http://schemas.openxmlformats.org/officeDocument/2006/relationships/image" Target="../media/image33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3.jpg"/><Relationship Id="rId4" Type="http://schemas.openxmlformats.org/officeDocument/2006/relationships/image" Target="../media/image33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6.jpg"/><Relationship Id="rId4" Type="http://schemas.openxmlformats.org/officeDocument/2006/relationships/image" Target="../media/image35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7.jpg"/><Relationship Id="rId4" Type="http://schemas.openxmlformats.org/officeDocument/2006/relationships/image" Target="../media/image6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4.jpg"/><Relationship Id="rId4" Type="http://schemas.openxmlformats.org/officeDocument/2006/relationships/image" Target="../media/image43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6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8.jpg"/><Relationship Id="rId4" Type="http://schemas.openxmlformats.org/officeDocument/2006/relationships/image" Target="../media/image26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0.jpg"/><Relationship Id="rId5" Type="http://schemas.openxmlformats.org/officeDocument/2006/relationships/image" Target="../media/image49.jpg"/><Relationship Id="rId4" Type="http://schemas.openxmlformats.org/officeDocument/2006/relationships/image" Target="../media/image27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3.jpg"/><Relationship Id="rId5" Type="http://schemas.openxmlformats.org/officeDocument/2006/relationships/image" Target="../media/image52.jpg"/><Relationship Id="rId4" Type="http://schemas.openxmlformats.org/officeDocument/2006/relationships/image" Target="../media/image51.jp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6.jp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0.jpg"/><Relationship Id="rId5" Type="http://schemas.openxmlformats.org/officeDocument/2006/relationships/image" Target="../media/image9.jpeg"/><Relationship Id="rId4" Type="http://schemas.openxmlformats.org/officeDocument/2006/relationships/image" Target="../media/image8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08520" y="260648"/>
            <a:ext cx="8892480" cy="2506290"/>
          </a:xfrm>
        </p:spPr>
        <p:txBody>
          <a:bodyPr>
            <a:normAutofit fontScale="90000"/>
          </a:bodyPr>
          <a:lstStyle/>
          <a:p>
            <a:r>
              <a:rPr lang="ru-RU" sz="7300" b="1" i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7030A0"/>
                </a:solidFill>
                <a:cs typeface="Aharoni" panose="02010803020104030203" pitchFamily="2" charset="-79"/>
              </a:rPr>
              <a:t>Портфолио</a:t>
            </a:r>
            <a:r>
              <a:rPr lang="ru-RU" sz="6000" b="1" i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cs typeface="Aharoni" panose="02010803020104030203" pitchFamily="2" charset="-79"/>
              </a:rPr>
              <a:t/>
            </a:r>
            <a:br>
              <a:rPr lang="ru-RU" sz="6000" b="1" i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cs typeface="Aharoni" panose="02010803020104030203" pitchFamily="2" charset="-79"/>
              </a:rPr>
            </a:br>
            <a:r>
              <a:rPr lang="ru-RU" sz="6000" b="1" i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cs typeface="Aharoni" panose="02010803020104030203" pitchFamily="2" charset="-79"/>
              </a:rPr>
              <a:t>  </a:t>
            </a:r>
            <a:r>
              <a:rPr lang="ru-RU" sz="5300" b="1" i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cs typeface="Aharoni" panose="02010803020104030203" pitchFamily="2" charset="-79"/>
              </a:rPr>
              <a:t>Мааевой</a:t>
            </a:r>
            <a:r>
              <a:rPr lang="ru-RU" sz="5300" b="1" i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cs typeface="Aharoni" panose="02010803020104030203" pitchFamily="2" charset="-79"/>
              </a:rPr>
              <a:t> </a:t>
            </a:r>
            <a:r>
              <a:rPr lang="ru-RU" sz="5300" b="1" i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cs typeface="Aharoni" panose="02010803020104030203" pitchFamily="2" charset="-79"/>
              </a:rPr>
              <a:t>Заремы</a:t>
            </a:r>
            <a:r>
              <a:rPr lang="ru-RU" sz="5300" b="1" i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cs typeface="Aharoni" panose="02010803020104030203" pitchFamily="2" charset="-79"/>
              </a:rPr>
              <a:t> Адамовны</a:t>
            </a:r>
            <a:endParaRPr lang="ru-RU" sz="4900" b="1" i="1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cs typeface="Aharoni" panose="02010803020104030203" pitchFamily="2" charset="-79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811584" y="2276873"/>
            <a:ext cx="7432824" cy="3168352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ru-RU" dirty="0"/>
              <a:t> </a:t>
            </a:r>
            <a:r>
              <a:rPr lang="ru-RU" dirty="0" smtClean="0"/>
              <a:t>     </a:t>
            </a:r>
          </a:p>
          <a:p>
            <a:pPr marL="0" indent="0" algn="ctr">
              <a:buNone/>
            </a:pPr>
            <a:r>
              <a:rPr lang="ru-RU" sz="3600" b="1" i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ru-RU" sz="3600" b="1" i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     Воспитателя</a:t>
            </a:r>
          </a:p>
          <a:p>
            <a:pPr marL="0" indent="0" algn="ctr">
              <a:buNone/>
            </a:pPr>
            <a:r>
              <a:rPr lang="ru-RU" sz="3600" b="1" i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ru-RU" sz="3600" b="1" i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старшей  </a:t>
            </a:r>
            <a:r>
              <a:rPr lang="ru-RU" sz="3600" b="1" i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группы </a:t>
            </a:r>
            <a:r>
              <a:rPr lang="ru-RU" sz="3600" b="1" i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«Белочки»</a:t>
            </a:r>
            <a:endParaRPr lang="ru-RU" sz="3600" b="1" i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  <a:p>
            <a:pPr marL="0" indent="0" algn="ctr">
              <a:buNone/>
            </a:pPr>
            <a:r>
              <a:rPr lang="ru-RU" sz="3600" b="1" i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Г</a:t>
            </a:r>
            <a:r>
              <a:rPr lang="ru-RU" sz="3600" b="1" i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БДОУ </a:t>
            </a:r>
            <a:r>
              <a:rPr lang="ru-RU" sz="3600" b="1" i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№</a:t>
            </a:r>
            <a:r>
              <a:rPr lang="ru-RU" sz="3600" b="1" i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27 «Улыбка»  Грозненского муниципального района </a:t>
            </a:r>
            <a:r>
              <a:rPr lang="ru-RU" sz="3600" b="1" i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с.Бердыкель</a:t>
            </a:r>
            <a:endParaRPr lang="ru-RU" sz="3600" b="1" i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  <a:p>
            <a:pPr algn="ctr"/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664"/>
    </mc:Choice>
    <mc:Fallback xmlns="">
      <p:transition spd="slow" advTm="7664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787" y="-4952"/>
            <a:ext cx="9143999" cy="6858000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Наши праздники и будни.</a:t>
            </a:r>
            <a:endParaRPr lang="ru-RU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697228"/>
            <a:ext cx="4040188" cy="4684100"/>
          </a:xfrm>
        </p:spPr>
      </p:pic>
      <p:pic>
        <p:nvPicPr>
          <p:cNvPr id="7" name="Объект 6"/>
          <p:cNvPicPr>
            <a:picLocks noGrp="1" noChangeAspect="1"/>
          </p:cNvPicPr>
          <p:nvPr>
            <p:ph sz="quarter" idx="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5340" y="2348880"/>
            <a:ext cx="4427140" cy="4392488"/>
          </a:xfrm>
        </p:spPr>
      </p:pic>
    </p:spTree>
    <p:extLst>
      <p:ext uri="{BB962C8B-B14F-4D97-AF65-F5344CB8AC3E}">
        <p14:creationId xmlns:p14="http://schemas.microsoft.com/office/powerpoint/2010/main" val="3757359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" name="Объект 1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585" y="2348187"/>
            <a:ext cx="4035829" cy="3029989"/>
          </a:xfrm>
        </p:spPr>
      </p:pic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9585" y="2348187"/>
            <a:ext cx="4035829" cy="3029989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81390"/>
            <a:ext cx="9252519" cy="693939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59" y="230246"/>
            <a:ext cx="4139952" cy="5147930"/>
          </a:xfrm>
          <a:prstGeom prst="rect">
            <a:avLst/>
          </a:prstGeom>
          <a:scene3d>
            <a:camera prst="isometricOffAxis2Left"/>
            <a:lightRig rig="threePt" dir="t"/>
          </a:scene3d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02" r="4804"/>
          <a:stretch/>
        </p:blipFill>
        <p:spPr>
          <a:xfrm>
            <a:off x="3743400" y="242153"/>
            <a:ext cx="5616625" cy="5143500"/>
          </a:xfrm>
          <a:prstGeom prst="rect">
            <a:avLst/>
          </a:prstGeom>
          <a:scene3d>
            <a:camera prst="isometricOffAxis2Left"/>
            <a:lightRig rig="threePt" dir="t"/>
          </a:scene3d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51" b="25850"/>
          <a:stretch/>
        </p:blipFill>
        <p:spPr>
          <a:xfrm>
            <a:off x="2669724" y="3388305"/>
            <a:ext cx="3857625" cy="3744416"/>
          </a:xfrm>
          <a:prstGeom prst="rect">
            <a:avLst/>
          </a:prstGeom>
          <a:scene3d>
            <a:camera prst="perspectiveRelaxedModerately"/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2276293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" name="Объект 1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585" y="2348187"/>
            <a:ext cx="4035829" cy="3029989"/>
          </a:xfrm>
        </p:spPr>
      </p:pic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9585" y="2348187"/>
            <a:ext cx="4035829" cy="3029989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8519" y="116632"/>
            <a:ext cx="9252519" cy="693939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457200" y="548680"/>
            <a:ext cx="822821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800" b="1" i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В царстве дорожных знаков</a:t>
            </a:r>
            <a:endParaRPr lang="ru-RU" sz="4800" b="1" i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70" r="16426"/>
          <a:stretch/>
        </p:blipFill>
        <p:spPr>
          <a:xfrm>
            <a:off x="-324544" y="1587492"/>
            <a:ext cx="5112568" cy="4721828"/>
          </a:xfrm>
          <a:prstGeom prst="rect">
            <a:avLst/>
          </a:prstGeom>
          <a:scene3d>
            <a:camera prst="perspectiveContrastingRightFacing"/>
            <a:lightRig rig="threePt" dir="t"/>
          </a:scene3d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88" t="22050" r="6287" b="1700"/>
          <a:stretch/>
        </p:blipFill>
        <p:spPr>
          <a:xfrm>
            <a:off x="4788024" y="1523550"/>
            <a:ext cx="3960440" cy="5229200"/>
          </a:xfrm>
          <a:prstGeom prst="rect">
            <a:avLst/>
          </a:prstGeom>
          <a:scene3d>
            <a:camera prst="perspectiveHeroicExtremeLeftFacing"/>
            <a:lightRig rig="threePt" dir="t"/>
          </a:scene3d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33" r="27155" b="22269"/>
          <a:stretch/>
        </p:blipFill>
        <p:spPr>
          <a:xfrm>
            <a:off x="3491880" y="2888498"/>
            <a:ext cx="3312368" cy="4464496"/>
          </a:xfrm>
          <a:prstGeom prst="rect">
            <a:avLst/>
          </a:prstGeom>
          <a:scene3d>
            <a:camera prst="perspectiveRelaxedModerately"/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3829040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" name="Объект 1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585" y="2348187"/>
            <a:ext cx="4035829" cy="3029989"/>
          </a:xfrm>
        </p:spPr>
      </p:pic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9585" y="2348187"/>
            <a:ext cx="4035829" cy="3029989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81390"/>
            <a:ext cx="9252519" cy="693939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91" y="274638"/>
            <a:ext cx="4716016" cy="4882554"/>
          </a:xfrm>
          <a:prstGeom prst="rect">
            <a:avLst/>
          </a:prstGeom>
          <a:scene3d>
            <a:camera prst="perspectiveLeft"/>
            <a:lightRig rig="threePt" dir="t"/>
          </a:scene3d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13" t="36916"/>
          <a:stretch/>
        </p:blipFill>
        <p:spPr>
          <a:xfrm>
            <a:off x="3923928" y="1340768"/>
            <a:ext cx="5328591" cy="4896544"/>
          </a:xfrm>
          <a:prstGeom prst="rect">
            <a:avLst/>
          </a:prstGeom>
          <a:scene3d>
            <a:camera prst="isometricOffAxis2Left"/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3878626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" name="Объект 1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585" y="2348187"/>
            <a:ext cx="4035829" cy="3029989"/>
          </a:xfrm>
        </p:spPr>
      </p:pic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9585" y="2348187"/>
            <a:ext cx="4035829" cy="3029989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3561" y="-48954"/>
            <a:ext cx="9252519" cy="693939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187625" y="274639"/>
            <a:ext cx="734481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5400" b="1" i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ea typeface="+mj-ea"/>
                <a:cs typeface="+mj-cs"/>
              </a:rPr>
              <a:t>      </a:t>
            </a:r>
            <a:r>
              <a:rPr lang="ru-RU" sz="5400" b="1" i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ea typeface="+mj-ea"/>
                <a:cs typeface="+mj-cs"/>
              </a:rPr>
              <a:t>Осень  золотая</a:t>
            </a:r>
            <a:endParaRPr lang="ru-RU" sz="2400" b="1" i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rgbClr val="FFFF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08" r="23958"/>
          <a:stretch/>
        </p:blipFill>
        <p:spPr>
          <a:xfrm>
            <a:off x="7284" y="1554950"/>
            <a:ext cx="4320480" cy="51435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97" t="16800" r="24339" b="651"/>
          <a:stretch/>
        </p:blipFill>
        <p:spPr>
          <a:xfrm>
            <a:off x="4494414" y="1229188"/>
            <a:ext cx="4542082" cy="5661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8213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" name="Объект 1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585" y="2348187"/>
            <a:ext cx="4035829" cy="3029989"/>
          </a:xfrm>
        </p:spPr>
      </p:pic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9585" y="2348187"/>
            <a:ext cx="4035829" cy="3029989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3368"/>
            <a:ext cx="9252519" cy="693939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69" y="-13368"/>
            <a:ext cx="6228184" cy="6763520"/>
          </a:xfrm>
          <a:prstGeom prst="moon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5" r="22260"/>
          <a:stretch/>
        </p:blipFill>
        <p:spPr>
          <a:xfrm>
            <a:off x="4173858" y="188640"/>
            <a:ext cx="4795802" cy="5812110"/>
          </a:xfrm>
          <a:prstGeom prst="rect">
            <a:avLst/>
          </a:prstGeom>
          <a:scene3d>
            <a:camera prst="perspectiveLeft"/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1578184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" name="Объект 1"/>
          <p:cNvPicPr>
            <a:picLocks noGrp="1" noChangeAspect="1"/>
          </p:cNvPicPr>
          <p:nvPr>
            <p:ph sz="half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47913"/>
            <a:ext cx="4038600" cy="3028950"/>
          </a:xfrm>
        </p:spPr>
      </p:pic>
      <p:pic>
        <p:nvPicPr>
          <p:cNvPr id="7" name="Объект 6"/>
          <p:cNvPicPr>
            <a:picLocks noGrp="1" noChangeAspect="1"/>
          </p:cNvPicPr>
          <p:nvPr>
            <p:ph sz="half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2347913"/>
            <a:ext cx="4038600" cy="3028950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0755" y="0"/>
            <a:ext cx="9252519" cy="6939390"/>
          </a:xfrm>
          <a:prstGeom prst="rect">
            <a:avLst/>
          </a:prstGeom>
        </p:spPr>
      </p:pic>
      <p:sp>
        <p:nvSpPr>
          <p:cNvPr id="11" name="Заголовок 1"/>
          <p:cNvSpPr txBox="1">
            <a:spLocks/>
          </p:cNvSpPr>
          <p:nvPr/>
        </p:nvSpPr>
        <p:spPr>
          <a:xfrm>
            <a:off x="323528" y="274639"/>
            <a:ext cx="8229600" cy="9221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6000" i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Ах ты зимушка-зима</a:t>
            </a:r>
            <a:r>
              <a:rPr lang="ru-RU" sz="6000" i="1" dirty="0">
                <a:solidFill>
                  <a:srgbClr val="FF0000"/>
                </a:solidFill>
                <a:latin typeface="Arial Black" panose="020B0A04020102020204" pitchFamily="34" charset="0"/>
              </a:rPr>
              <a:t>!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67" t="-1457" r="-7" b="1457"/>
          <a:stretch/>
        </p:blipFill>
        <p:spPr>
          <a:xfrm>
            <a:off x="-20755" y="1226611"/>
            <a:ext cx="5317379" cy="5442749"/>
          </a:xfrm>
          <a:prstGeom prst="rect">
            <a:avLst/>
          </a:prstGeom>
          <a:scene3d>
            <a:camera prst="perspectiveContrastingRightFacing"/>
            <a:lightRig rig="threePt" dir="t"/>
          </a:scene3d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46" r="22673"/>
          <a:stretch/>
        </p:blipFill>
        <p:spPr>
          <a:xfrm>
            <a:off x="4245605" y="1382436"/>
            <a:ext cx="4572000" cy="5147930"/>
          </a:xfrm>
          <a:prstGeom prst="rect">
            <a:avLst/>
          </a:prstGeom>
          <a:scene3d>
            <a:camera prst="isometricOffAxis1Right"/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3450409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" name="Объект 1"/>
          <p:cNvPicPr>
            <a:picLocks noGrp="1" noChangeAspect="1"/>
          </p:cNvPicPr>
          <p:nvPr>
            <p:ph sz="half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47913"/>
            <a:ext cx="4038600" cy="3028950"/>
          </a:xfrm>
        </p:spPr>
      </p:pic>
      <p:pic>
        <p:nvPicPr>
          <p:cNvPr id="7" name="Объект 6"/>
          <p:cNvPicPr>
            <a:picLocks noGrp="1" noChangeAspect="1"/>
          </p:cNvPicPr>
          <p:nvPr>
            <p:ph sz="half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2347913"/>
            <a:ext cx="4038600" cy="3028950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17" y="4763"/>
            <a:ext cx="9252519" cy="6939390"/>
          </a:xfrm>
          <a:prstGeom prst="rect">
            <a:avLst/>
          </a:prstGeom>
        </p:spPr>
      </p:pic>
      <p:sp>
        <p:nvSpPr>
          <p:cNvPr id="11" name="Заголовок 1"/>
          <p:cNvSpPr txBox="1">
            <a:spLocks/>
          </p:cNvSpPr>
          <p:nvPr/>
        </p:nvSpPr>
        <p:spPr>
          <a:xfrm flipV="1">
            <a:off x="323528" y="332657"/>
            <a:ext cx="8229600" cy="5341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5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6000" dirty="0" smtClean="0"/>
              <a:t>   </a:t>
            </a:r>
            <a:endParaRPr lang="ru-RU" sz="60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24" t="-1043" r="28340" b="1043"/>
          <a:stretch/>
        </p:blipFill>
        <p:spPr>
          <a:xfrm>
            <a:off x="258388" y="404664"/>
            <a:ext cx="4392488" cy="5147930"/>
          </a:xfrm>
          <a:prstGeom prst="rect">
            <a:avLst/>
          </a:prstGeom>
          <a:scene3d>
            <a:camera prst="perspectiveHeroicExtremeRightFacing"/>
            <a:lightRig rig="threePt" dir="t"/>
          </a:scene3d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821" b="6168"/>
          <a:stretch/>
        </p:blipFill>
        <p:spPr>
          <a:xfrm>
            <a:off x="3512479" y="1194671"/>
            <a:ext cx="5898329" cy="5481237"/>
          </a:xfrm>
          <a:prstGeom prst="star7">
            <a:avLst/>
          </a:prstGeom>
        </p:spPr>
      </p:pic>
    </p:spTree>
    <p:extLst>
      <p:ext uri="{BB962C8B-B14F-4D97-AF65-F5344CB8AC3E}">
        <p14:creationId xmlns:p14="http://schemas.microsoft.com/office/powerpoint/2010/main" val="2671494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2347913"/>
            <a:ext cx="4038600" cy="3028950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4260" y="-49337"/>
            <a:ext cx="9252519" cy="6939390"/>
          </a:xfrm>
          <a:prstGeom prst="rect">
            <a:avLst/>
          </a:prstGeom>
        </p:spPr>
      </p:pic>
      <p:sp>
        <p:nvSpPr>
          <p:cNvPr id="11" name="Заголовок 1"/>
          <p:cNvSpPr txBox="1">
            <a:spLocks/>
          </p:cNvSpPr>
          <p:nvPr/>
        </p:nvSpPr>
        <p:spPr>
          <a:xfrm>
            <a:off x="323528" y="274639"/>
            <a:ext cx="8229600" cy="9941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6000" b="1" i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Посещение музея А-</a:t>
            </a:r>
            <a:r>
              <a:rPr lang="ru-RU" sz="6000" b="1" i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Х.Кадырова</a:t>
            </a:r>
            <a:endParaRPr lang="ru-RU" sz="6000" b="1" i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911" y="880953"/>
            <a:ext cx="5436096" cy="5949280"/>
          </a:xfrm>
          <a:prstGeom prst="heptagon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535572"/>
            <a:ext cx="4203717" cy="5347822"/>
          </a:xfrm>
          <a:prstGeom prst="can">
            <a:avLst/>
          </a:prstGeom>
        </p:spPr>
      </p:pic>
    </p:spTree>
    <p:extLst>
      <p:ext uri="{BB962C8B-B14F-4D97-AF65-F5344CB8AC3E}">
        <p14:creationId xmlns:p14="http://schemas.microsoft.com/office/powerpoint/2010/main" val="306910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0"/>
            <a:ext cx="9036496" cy="6939390"/>
          </a:xfrm>
          <a:prstGeom prst="rect">
            <a:avLst/>
          </a:prstGeom>
        </p:spPr>
      </p:pic>
      <p:sp>
        <p:nvSpPr>
          <p:cNvPr id="11" name="Заголовок 1"/>
          <p:cNvSpPr txBox="1">
            <a:spLocks/>
          </p:cNvSpPr>
          <p:nvPr/>
        </p:nvSpPr>
        <p:spPr>
          <a:xfrm>
            <a:off x="323528" y="-171400"/>
            <a:ext cx="8229600" cy="5760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6000" dirty="0" smtClean="0"/>
              <a:t> </a:t>
            </a:r>
            <a:endParaRPr lang="ru-RU" sz="60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5" y="139706"/>
            <a:ext cx="4440748" cy="6659978"/>
          </a:xfrm>
          <a:prstGeom prst="verticalScroll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75" r="19288"/>
          <a:stretch/>
        </p:blipFill>
        <p:spPr>
          <a:xfrm>
            <a:off x="2915816" y="748797"/>
            <a:ext cx="6120680" cy="5884118"/>
          </a:xfrm>
          <a:prstGeom prst="flowChartPunchedTape">
            <a:avLst/>
          </a:prstGeom>
        </p:spPr>
      </p:pic>
    </p:spTree>
    <p:extLst>
      <p:ext uri="{BB962C8B-B14F-4D97-AF65-F5344CB8AC3E}">
        <p14:creationId xmlns:p14="http://schemas.microsoft.com/office/powerpoint/2010/main" val="1319952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273051"/>
            <a:ext cx="8363272" cy="4020046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b="1" i="1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ru-RU" b="1" i="1" dirty="0" smtClean="0">
                <a:solidFill>
                  <a:srgbClr val="FF0000"/>
                </a:solidFill>
              </a:rPr>
              <a:t>  </a:t>
            </a:r>
            <a:endParaRPr lang="ru-RU" b="1" i="1" dirty="0">
              <a:solidFill>
                <a:srgbClr val="FF000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6566" y="4293097"/>
            <a:ext cx="3005588" cy="1863126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93" r="33362" b="-15493"/>
          <a:stretch/>
        </p:blipFill>
        <p:spPr>
          <a:xfrm>
            <a:off x="323528" y="404664"/>
            <a:ext cx="3528392" cy="612068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995936" y="476672"/>
            <a:ext cx="4896543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 u="sng" dirty="0">
                <a:solidFill>
                  <a:srgbClr val="99FF99"/>
                </a:solidFill>
                <a:latin typeface="Times New Roman"/>
              </a:rPr>
              <a:t> </a:t>
            </a:r>
            <a:r>
              <a:rPr lang="ru-RU" sz="2800" b="1" u="sng" dirty="0">
                <a:solidFill>
                  <a:srgbClr val="FF0000"/>
                </a:solidFill>
                <a:latin typeface="Times New Roman"/>
              </a:rPr>
              <a:t>Мой девиз: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800" dirty="0">
                <a:solidFill>
                  <a:srgbClr val="002060"/>
                </a:solidFill>
                <a:latin typeface="Times New Roman"/>
              </a:rPr>
              <a:t>С детьми всегда должна быть рядом,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800" dirty="0">
                <a:solidFill>
                  <a:srgbClr val="002060"/>
                </a:solidFill>
                <a:latin typeface="Times New Roman"/>
              </a:rPr>
              <a:t>Даря тепло, и согревая взглядом.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800" dirty="0">
                <a:solidFill>
                  <a:srgbClr val="002060"/>
                </a:solidFill>
                <a:latin typeface="Times New Roman"/>
              </a:rPr>
              <a:t>Их в мир прекрасного вести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800" dirty="0">
                <a:solidFill>
                  <a:srgbClr val="002060"/>
                </a:solidFill>
                <a:latin typeface="Times New Roman"/>
              </a:rPr>
              <a:t>И помнить </a:t>
            </a:r>
            <a:r>
              <a:rPr lang="ru-RU" sz="2800" dirty="0" smtClean="0">
                <a:solidFill>
                  <a:srgbClr val="002060"/>
                </a:solidFill>
                <a:latin typeface="Times New Roman"/>
              </a:rPr>
              <a:t>заповедь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800" dirty="0" smtClean="0">
                <a:solidFill>
                  <a:srgbClr val="002060"/>
                </a:solidFill>
                <a:latin typeface="Times New Roman"/>
              </a:rPr>
              <a:t> </a:t>
            </a:r>
            <a:r>
              <a:rPr lang="ru-RU" sz="2800" dirty="0">
                <a:solidFill>
                  <a:srgbClr val="FF0000"/>
                </a:solidFill>
                <a:latin typeface="Times New Roman"/>
              </a:rPr>
              <a:t>«Не навреди»</a:t>
            </a:r>
            <a:r>
              <a:rPr lang="ru-RU" sz="2800" dirty="0">
                <a:solidFill>
                  <a:srgbClr val="002060"/>
                </a:solidFill>
                <a:latin typeface="Times New Roman"/>
              </a:rPr>
              <a:t>.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8519" y="0"/>
            <a:ext cx="9252519" cy="6939390"/>
          </a:xfrm>
          <a:prstGeom prst="rect">
            <a:avLst/>
          </a:prstGeom>
        </p:spPr>
      </p:pic>
      <p:sp>
        <p:nvSpPr>
          <p:cNvPr id="11" name="Заголовок 1"/>
          <p:cNvSpPr txBox="1">
            <a:spLocks/>
          </p:cNvSpPr>
          <p:nvPr/>
        </p:nvSpPr>
        <p:spPr>
          <a:xfrm>
            <a:off x="323528" y="476673"/>
            <a:ext cx="8229600" cy="9409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6000" b="1" i="1" dirty="0" smtClean="0">
                <a:solidFill>
                  <a:srgbClr val="FF0000"/>
                </a:solidFill>
              </a:rPr>
              <a:t>Мы на занятиях</a:t>
            </a:r>
            <a:endParaRPr lang="ru-RU" sz="6000" b="1" i="1" dirty="0">
              <a:solidFill>
                <a:srgbClr val="FF000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7637"/>
            <a:ext cx="3491880" cy="4585327"/>
          </a:xfrm>
          <a:prstGeom prst="flowChartOffpageConnector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9" r="3771"/>
          <a:stretch/>
        </p:blipFill>
        <p:spPr>
          <a:xfrm>
            <a:off x="4592687" y="1136336"/>
            <a:ext cx="4392488" cy="5147930"/>
          </a:xfrm>
          <a:prstGeom prst="smileyFace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34"/>
          <a:stretch/>
        </p:blipFill>
        <p:spPr>
          <a:xfrm>
            <a:off x="2037179" y="2949580"/>
            <a:ext cx="3995936" cy="4317372"/>
          </a:xfrm>
          <a:prstGeom prst="heart">
            <a:avLst/>
          </a:prstGeom>
        </p:spPr>
      </p:pic>
    </p:spTree>
    <p:extLst>
      <p:ext uri="{BB962C8B-B14F-4D97-AF65-F5344CB8AC3E}">
        <p14:creationId xmlns:p14="http://schemas.microsoft.com/office/powerpoint/2010/main" val="2400223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252519" cy="6939390"/>
          </a:xfrm>
          <a:prstGeom prst="rect">
            <a:avLst/>
          </a:prstGeom>
        </p:spPr>
      </p:pic>
      <p:sp>
        <p:nvSpPr>
          <p:cNvPr id="11" name="Заголовок 1"/>
          <p:cNvSpPr txBox="1">
            <a:spLocks/>
          </p:cNvSpPr>
          <p:nvPr/>
        </p:nvSpPr>
        <p:spPr>
          <a:xfrm>
            <a:off x="323528" y="274638"/>
            <a:ext cx="8229600" cy="7780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6000" dirty="0" smtClean="0">
                <a:solidFill>
                  <a:prstClr val="black"/>
                </a:solidFill>
              </a:rPr>
              <a:t> </a:t>
            </a:r>
            <a:endParaRPr lang="ru-RU" sz="6000" dirty="0">
              <a:solidFill>
                <a:prstClr val="black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856" y="274638"/>
            <a:ext cx="4094112" cy="6583362"/>
          </a:xfrm>
          <a:prstGeom prst="flowChartSor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2" r="15064"/>
          <a:stretch/>
        </p:blipFill>
        <p:spPr>
          <a:xfrm>
            <a:off x="3491879" y="548680"/>
            <a:ext cx="5760639" cy="6309320"/>
          </a:xfrm>
          <a:prstGeom prst="verticalScroll">
            <a:avLst/>
          </a:prstGeom>
        </p:spPr>
      </p:pic>
    </p:spTree>
    <p:extLst>
      <p:ext uri="{BB962C8B-B14F-4D97-AF65-F5344CB8AC3E}">
        <p14:creationId xmlns:p14="http://schemas.microsoft.com/office/powerpoint/2010/main" val="4204543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" name="Объект 1"/>
          <p:cNvPicPr>
            <a:picLocks noGrp="1" noChangeAspect="1"/>
          </p:cNvPicPr>
          <p:nvPr>
            <p:ph sz="half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47913"/>
            <a:ext cx="4038600" cy="3028950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4260" y="-42857"/>
            <a:ext cx="9252519" cy="6939390"/>
          </a:xfrm>
          <a:prstGeom prst="rect">
            <a:avLst/>
          </a:prstGeom>
        </p:spPr>
      </p:pic>
      <p:sp>
        <p:nvSpPr>
          <p:cNvPr id="11" name="Заголовок 1"/>
          <p:cNvSpPr txBox="1">
            <a:spLocks/>
          </p:cNvSpPr>
          <p:nvPr/>
        </p:nvSpPr>
        <p:spPr>
          <a:xfrm>
            <a:off x="323528" y="332657"/>
            <a:ext cx="8229600" cy="720079"/>
          </a:xfrm>
          <a:prstGeom prst="rect">
            <a:avLst/>
          </a:prstGeom>
          <a:solidFill>
            <a:srgbClr val="FF0000"/>
          </a:solidFill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6000" b="1" i="1" dirty="0" smtClean="0">
                <a:solidFill>
                  <a:srgbClr val="FFFF00"/>
                </a:solidFill>
              </a:rPr>
              <a:t>Мама-самое дорогое!</a:t>
            </a:r>
            <a:endParaRPr lang="ru-RU" sz="6000" b="1" i="1" dirty="0">
              <a:solidFill>
                <a:srgbClr val="FFFF0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445" y="1475657"/>
            <a:ext cx="9144000" cy="5420876"/>
          </a:xfrm>
          <a:prstGeom prst="heart">
            <a:avLst/>
          </a:prstGeom>
        </p:spPr>
      </p:pic>
    </p:spTree>
    <p:extLst>
      <p:ext uri="{BB962C8B-B14F-4D97-AF65-F5344CB8AC3E}">
        <p14:creationId xmlns:p14="http://schemas.microsoft.com/office/powerpoint/2010/main" val="2648353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" name="Объект 1"/>
          <p:cNvPicPr>
            <a:picLocks noGrp="1" noChangeAspect="1"/>
          </p:cNvPicPr>
          <p:nvPr>
            <p:ph sz="half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47913"/>
            <a:ext cx="4038600" cy="3028950"/>
          </a:xfrm>
        </p:spPr>
      </p:pic>
      <p:pic>
        <p:nvPicPr>
          <p:cNvPr id="7" name="Объект 6"/>
          <p:cNvPicPr>
            <a:picLocks noGrp="1" noChangeAspect="1"/>
          </p:cNvPicPr>
          <p:nvPr>
            <p:ph sz="half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2347913"/>
            <a:ext cx="4038600" cy="3028950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1100" y="33222"/>
            <a:ext cx="9252519" cy="6939390"/>
          </a:xfrm>
          <a:prstGeom prst="rect">
            <a:avLst/>
          </a:prstGeom>
        </p:spPr>
      </p:pic>
      <p:sp>
        <p:nvSpPr>
          <p:cNvPr id="11" name="Заголовок 1"/>
          <p:cNvSpPr txBox="1">
            <a:spLocks/>
          </p:cNvSpPr>
          <p:nvPr/>
        </p:nvSpPr>
        <p:spPr>
          <a:xfrm flipV="1">
            <a:off x="323528" y="404665"/>
            <a:ext cx="8229600" cy="4621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4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6000" dirty="0" smtClean="0">
                <a:solidFill>
                  <a:prstClr val="black"/>
                </a:solidFill>
              </a:rPr>
              <a:t>                                   </a:t>
            </a:r>
            <a:endParaRPr lang="ru-RU" sz="6000" dirty="0">
              <a:solidFill>
                <a:prstClr val="black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r="8263" b="-8136"/>
          <a:stretch/>
        </p:blipFill>
        <p:spPr>
          <a:xfrm>
            <a:off x="-21100" y="274638"/>
            <a:ext cx="4139952" cy="6697974"/>
          </a:xfrm>
          <a:prstGeom prst="ellipse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1289" y="116632"/>
            <a:ext cx="5331230" cy="6552728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224481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" name="Объект 1"/>
          <p:cNvPicPr>
            <a:picLocks noGrp="1" noChangeAspect="1"/>
          </p:cNvPicPr>
          <p:nvPr>
            <p:ph sz="half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47913"/>
            <a:ext cx="4038600" cy="3028950"/>
          </a:xfrm>
        </p:spPr>
      </p:pic>
      <p:pic>
        <p:nvPicPr>
          <p:cNvPr id="7" name="Объект 6"/>
          <p:cNvPicPr>
            <a:picLocks noGrp="1" noChangeAspect="1"/>
          </p:cNvPicPr>
          <p:nvPr>
            <p:ph sz="half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2347913"/>
            <a:ext cx="4038600" cy="3028950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1100" y="33222"/>
            <a:ext cx="9252519" cy="6939390"/>
          </a:xfrm>
          <a:prstGeom prst="rect">
            <a:avLst/>
          </a:prstGeom>
        </p:spPr>
      </p:pic>
      <p:sp>
        <p:nvSpPr>
          <p:cNvPr id="11" name="Заголовок 1"/>
          <p:cNvSpPr txBox="1">
            <a:spLocks/>
          </p:cNvSpPr>
          <p:nvPr/>
        </p:nvSpPr>
        <p:spPr>
          <a:xfrm flipV="1">
            <a:off x="323528" y="274639"/>
            <a:ext cx="8229600" cy="5921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6000" dirty="0" smtClean="0"/>
              <a:t> </a:t>
            </a:r>
            <a:endParaRPr lang="ru-RU" sz="60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4867" y="188640"/>
            <a:ext cx="5580112" cy="5740102"/>
          </a:xfrm>
          <a:prstGeom prst="star12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3779" y="2565250"/>
            <a:ext cx="4740221" cy="4562780"/>
          </a:xfrm>
          <a:prstGeom prst="star10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3177" y="-439463"/>
            <a:ext cx="4716014" cy="3714202"/>
          </a:xfrm>
          <a:prstGeom prst="irregularSeal2">
            <a:avLst/>
          </a:prstGeom>
        </p:spPr>
      </p:pic>
    </p:spTree>
    <p:extLst>
      <p:ext uri="{BB962C8B-B14F-4D97-AF65-F5344CB8AC3E}">
        <p14:creationId xmlns:p14="http://schemas.microsoft.com/office/powerpoint/2010/main" val="960544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" name="Объект 1"/>
          <p:cNvPicPr>
            <a:picLocks noGrp="1" noChangeAspect="1"/>
          </p:cNvPicPr>
          <p:nvPr>
            <p:ph sz="half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47913"/>
            <a:ext cx="4038600" cy="3028950"/>
          </a:xfrm>
        </p:spPr>
      </p:pic>
      <p:pic>
        <p:nvPicPr>
          <p:cNvPr id="7" name="Объект 6"/>
          <p:cNvPicPr>
            <a:picLocks noGrp="1" noChangeAspect="1"/>
          </p:cNvPicPr>
          <p:nvPr>
            <p:ph sz="half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2347913"/>
            <a:ext cx="4038600" cy="3028950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252519" cy="6939390"/>
          </a:xfrm>
          <a:prstGeom prst="rect">
            <a:avLst/>
          </a:prstGeom>
        </p:spPr>
      </p:pic>
      <p:sp>
        <p:nvSpPr>
          <p:cNvPr id="11" name="Заголовок 1"/>
          <p:cNvSpPr txBox="1">
            <a:spLocks/>
          </p:cNvSpPr>
          <p:nvPr/>
        </p:nvSpPr>
        <p:spPr>
          <a:xfrm>
            <a:off x="323528" y="274639"/>
            <a:ext cx="8229600" cy="7780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6000" b="1" i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Мы на прогулке</a:t>
            </a:r>
            <a:endParaRPr lang="ru-RU" sz="6000" b="1" i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04"/>
          <a:stretch/>
        </p:blipFill>
        <p:spPr>
          <a:xfrm>
            <a:off x="0" y="1039239"/>
            <a:ext cx="4375573" cy="4752528"/>
          </a:xfrm>
          <a:prstGeom prst="ellipse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7635" y="846138"/>
            <a:ext cx="4117721" cy="4941168"/>
          </a:xfrm>
          <a:prstGeom prst="ellipse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7514" y="2302428"/>
            <a:ext cx="3813711" cy="4636962"/>
          </a:xfrm>
          <a:prstGeom prst="diamond">
            <a:avLst/>
          </a:prstGeom>
        </p:spPr>
      </p:pic>
    </p:spTree>
    <p:extLst>
      <p:ext uri="{BB962C8B-B14F-4D97-AF65-F5344CB8AC3E}">
        <p14:creationId xmlns:p14="http://schemas.microsoft.com/office/powerpoint/2010/main" val="3785407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017" y="0"/>
            <a:ext cx="9143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1947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273051"/>
            <a:ext cx="8363272" cy="4020046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b="1" i="1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ru-RU" b="1" i="1" dirty="0" smtClean="0">
                <a:solidFill>
                  <a:srgbClr val="FF0000"/>
                </a:solidFill>
              </a:rPr>
              <a:t>  </a:t>
            </a:r>
            <a:endParaRPr lang="ru-RU" b="1" i="1" dirty="0">
              <a:solidFill>
                <a:srgbClr val="FF000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8104" y="2780928"/>
            <a:ext cx="3005588" cy="115834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995936" y="476672"/>
            <a:ext cx="489654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800" dirty="0" smtClean="0">
                <a:solidFill>
                  <a:srgbClr val="FF0000"/>
                </a:solidFill>
                <a:latin typeface="Times New Roman"/>
              </a:rPr>
              <a:t>»</a:t>
            </a:r>
            <a:r>
              <a:rPr lang="ru-RU" sz="2800" dirty="0" smtClean="0">
                <a:solidFill>
                  <a:srgbClr val="002060"/>
                </a:solidFill>
                <a:latin typeface="Times New Roman"/>
              </a:rPr>
              <a:t>. </a:t>
            </a:r>
            <a:endParaRPr lang="ru-RU" sz="2800" dirty="0">
              <a:solidFill>
                <a:srgbClr val="002060"/>
              </a:solidFill>
              <a:latin typeface="Times New Roman"/>
            </a:endParaRPr>
          </a:p>
        </p:txBody>
      </p:sp>
      <p:pic>
        <p:nvPicPr>
          <p:cNvPr id="6" name="Picture 2" descr="C:\Users\Танечка\Desktop\img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5744" y="-1642"/>
            <a:ext cx="9299744" cy="6890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63" r="25588"/>
          <a:stretch/>
        </p:blipFill>
        <p:spPr>
          <a:xfrm>
            <a:off x="0" y="1203513"/>
            <a:ext cx="4494128" cy="5147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2985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273051"/>
            <a:ext cx="8363272" cy="3948037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b="1" i="1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ru-RU" b="1" i="1" dirty="0" smtClean="0">
                <a:solidFill>
                  <a:srgbClr val="FF0000"/>
                </a:solidFill>
              </a:rPr>
              <a:t> </a:t>
            </a:r>
            <a:r>
              <a:rPr lang="ru-RU" b="1" i="1" dirty="0">
                <a:solidFill>
                  <a:srgbClr val="0070C0"/>
                </a:solidFill>
              </a:rPr>
              <a:t>П</a:t>
            </a:r>
            <a:r>
              <a:rPr lang="ru-RU" b="1" i="1" dirty="0" smtClean="0">
                <a:solidFill>
                  <a:srgbClr val="0070C0"/>
                </a:solidFill>
              </a:rPr>
              <a:t>едагогический </a:t>
            </a:r>
            <a:r>
              <a:rPr lang="ru-RU" b="1" i="1" dirty="0">
                <a:solidFill>
                  <a:srgbClr val="0070C0"/>
                </a:solidFill>
              </a:rPr>
              <a:t>стаж </a:t>
            </a:r>
            <a:r>
              <a:rPr lang="ru-RU" b="1" i="1" dirty="0" smtClean="0">
                <a:solidFill>
                  <a:srgbClr val="0070C0"/>
                </a:solidFill>
              </a:rPr>
              <a:t>работы </a:t>
            </a:r>
            <a:r>
              <a:rPr lang="ru-RU" b="1" i="1" dirty="0" smtClean="0">
                <a:solidFill>
                  <a:srgbClr val="0070C0"/>
                </a:solidFill>
              </a:rPr>
              <a:t>– 8 лет.</a:t>
            </a:r>
            <a:endParaRPr lang="ru-RU" b="1" i="1" dirty="0">
              <a:solidFill>
                <a:srgbClr val="0070C0"/>
              </a:solidFill>
            </a:endParaRPr>
          </a:p>
          <a:p>
            <a:pPr marL="0" indent="0">
              <a:buNone/>
            </a:pPr>
            <a:r>
              <a:rPr lang="ru-RU" b="1" i="1" dirty="0" smtClean="0">
                <a:solidFill>
                  <a:srgbClr val="FF0000"/>
                </a:solidFill>
              </a:rPr>
              <a:t>Диплом государственного образовательного учреждения</a:t>
            </a:r>
          </a:p>
          <a:p>
            <a:pPr marL="0" indent="0">
              <a:buNone/>
            </a:pPr>
            <a:r>
              <a:rPr lang="ru-RU" b="1" i="1" dirty="0" smtClean="0">
                <a:solidFill>
                  <a:srgbClr val="FF0000"/>
                </a:solidFill>
              </a:rPr>
              <a:t>  высшего профессионального образования</a:t>
            </a:r>
            <a:endParaRPr lang="ru-RU" b="1" i="1" dirty="0">
              <a:solidFill>
                <a:srgbClr val="FF000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4267" y="4005063"/>
            <a:ext cx="8064896" cy="2434081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23528" y="3105835"/>
            <a:ext cx="653447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i="1" dirty="0" smtClean="0">
                <a:solidFill>
                  <a:srgbClr val="FF0000"/>
                </a:solidFill>
              </a:rPr>
              <a:t>Чеченский Государственный </a:t>
            </a:r>
            <a:r>
              <a:rPr lang="ru-RU" sz="3200" b="1" i="1" dirty="0">
                <a:solidFill>
                  <a:srgbClr val="FF0000"/>
                </a:solidFill>
              </a:rPr>
              <a:t>педагогический </a:t>
            </a:r>
            <a:r>
              <a:rPr lang="ru-RU" sz="3200" b="1" i="1" dirty="0" smtClean="0">
                <a:solidFill>
                  <a:srgbClr val="FF0000"/>
                </a:solidFill>
              </a:rPr>
              <a:t>институт</a:t>
            </a:r>
            <a:endParaRPr lang="ru-RU" sz="3200" b="1" i="1" dirty="0">
              <a:solidFill>
                <a:srgbClr val="FF0000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8" r="7018"/>
          <a:stretch/>
        </p:blipFill>
        <p:spPr>
          <a:xfrm>
            <a:off x="1118323" y="3815243"/>
            <a:ext cx="7056784" cy="3168352"/>
          </a:xfrm>
          <a:prstGeom prst="horizontalScroll">
            <a:avLst/>
          </a:prstGeom>
        </p:spPr>
      </p:pic>
    </p:spTree>
    <p:extLst>
      <p:ext uri="{BB962C8B-B14F-4D97-AF65-F5344CB8AC3E}">
        <p14:creationId xmlns:p14="http://schemas.microsoft.com/office/powerpoint/2010/main" val="2396337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273051"/>
            <a:ext cx="8363272" cy="4020046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b="1" i="1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ru-RU" b="1" i="1" dirty="0" smtClean="0">
                <a:solidFill>
                  <a:srgbClr val="FF0000"/>
                </a:solidFill>
              </a:rPr>
              <a:t>  </a:t>
            </a:r>
            <a:endParaRPr lang="ru-RU" b="1" i="1" dirty="0">
              <a:solidFill>
                <a:srgbClr val="FF000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6192" y="2924944"/>
            <a:ext cx="3005588" cy="115834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3688" y="918579"/>
            <a:ext cx="1656184" cy="232025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338228"/>
            <a:ext cx="75608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7030A0"/>
                </a:solidFill>
              </a:rPr>
              <a:t>Нормативно - правовые документы.</a:t>
            </a:r>
            <a:endParaRPr lang="ru-RU" sz="3200" b="1" dirty="0">
              <a:solidFill>
                <a:srgbClr val="7030A0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23528" y="1028343"/>
            <a:ext cx="4527080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v"/>
            </a:pPr>
            <a:r>
              <a:rPr lang="ru-RU" dirty="0">
                <a:solidFill>
                  <a:srgbClr val="FF0000"/>
                </a:solidFill>
                <a:latin typeface="Times New Roman"/>
              </a:rPr>
              <a:t>Федеральный закон РФ от 29 декабря 2012г. № 273 – ФЗ «Образовании в Российской Федерации»;</a:t>
            </a:r>
          </a:p>
          <a:p>
            <a:pPr marL="285750" lvl="0" indent="-28575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v"/>
            </a:pPr>
            <a:r>
              <a:rPr lang="ru-RU" dirty="0">
                <a:solidFill>
                  <a:srgbClr val="FF0000"/>
                </a:solidFill>
                <a:latin typeface="Times New Roman"/>
              </a:rPr>
              <a:t> Конвенция о правах ребенка;</a:t>
            </a:r>
          </a:p>
          <a:p>
            <a:pPr marL="285750" lvl="0" indent="-28575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v"/>
            </a:pPr>
            <a:r>
              <a:rPr lang="ru-RU" dirty="0">
                <a:solidFill>
                  <a:srgbClr val="FF0000"/>
                </a:solidFill>
                <a:latin typeface="Times New Roman"/>
              </a:rPr>
              <a:t> Декларация прав ребенка от 20.11.1959г.</a:t>
            </a:r>
          </a:p>
          <a:p>
            <a:pPr marL="285750" lvl="0" indent="-28575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v"/>
            </a:pPr>
            <a:r>
              <a:rPr lang="ru-RU" dirty="0" err="1">
                <a:solidFill>
                  <a:srgbClr val="FF0000"/>
                </a:solidFill>
                <a:latin typeface="Times New Roman"/>
              </a:rPr>
              <a:t>СанПин</a:t>
            </a:r>
            <a:r>
              <a:rPr lang="ru-RU" dirty="0">
                <a:solidFill>
                  <a:srgbClr val="FF0000"/>
                </a:solidFill>
                <a:latin typeface="Times New Roman"/>
              </a:rPr>
              <a:t> 2.4.1.3049-13 «</a:t>
            </a:r>
            <a:r>
              <a:rPr lang="ru-RU" dirty="0" err="1">
                <a:solidFill>
                  <a:srgbClr val="FF0000"/>
                </a:solidFill>
                <a:latin typeface="Times New Roman"/>
              </a:rPr>
              <a:t>Санитарно</a:t>
            </a:r>
            <a:r>
              <a:rPr lang="ru-RU" dirty="0">
                <a:solidFill>
                  <a:srgbClr val="FF0000"/>
                </a:solidFill>
                <a:latin typeface="Times New Roman"/>
              </a:rPr>
              <a:t> – эпидемиологические требования к организации режима работы дошкольных образовательных организации от 15 мая 2013г. № 26.</a:t>
            </a:r>
          </a:p>
          <a:p>
            <a:pPr marL="285750" lvl="0" indent="-28575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v"/>
            </a:pPr>
            <a:r>
              <a:rPr lang="ru-RU" dirty="0">
                <a:solidFill>
                  <a:srgbClr val="FF0000"/>
                </a:solidFill>
                <a:latin typeface="Times New Roman"/>
              </a:rPr>
              <a:t>Федеральный государственный  образовательный стандарт дошкольного образования;</a:t>
            </a:r>
            <a:endParaRPr lang="ru-RU" dirty="0">
              <a:solidFill>
                <a:srgbClr val="003300">
                  <a:lumMod val="50000"/>
                  <a:lumOff val="50000"/>
                </a:srgbClr>
              </a:solidFill>
              <a:latin typeface="Times New Roman"/>
            </a:endParaRPr>
          </a:p>
          <a:p>
            <a:pPr marL="285750" lvl="0" indent="-28575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v"/>
            </a:pPr>
            <a:r>
              <a:rPr lang="ru-RU" dirty="0">
                <a:solidFill>
                  <a:srgbClr val="FF0000"/>
                </a:solidFill>
                <a:latin typeface="Times New Roman"/>
              </a:rPr>
              <a:t>Нормативными – правовыми актами УО АМО «</a:t>
            </a:r>
            <a:r>
              <a:rPr lang="ru-RU" dirty="0" err="1">
                <a:solidFill>
                  <a:srgbClr val="FF0000"/>
                </a:solidFill>
                <a:latin typeface="Times New Roman"/>
              </a:rPr>
              <a:t>Боханский</a:t>
            </a:r>
            <a:r>
              <a:rPr lang="ru-RU" dirty="0">
                <a:solidFill>
                  <a:srgbClr val="FF0000"/>
                </a:solidFill>
                <a:latin typeface="Times New Roman"/>
              </a:rPr>
              <a:t> район»;</a:t>
            </a:r>
          </a:p>
          <a:p>
            <a:pPr marL="285750" lvl="0" indent="-28575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v"/>
            </a:pPr>
            <a:r>
              <a:rPr lang="ru-RU" dirty="0">
                <a:solidFill>
                  <a:srgbClr val="FF0000"/>
                </a:solidFill>
                <a:latin typeface="Times New Roman"/>
              </a:rPr>
              <a:t>Локальными актами МБДОУ «</a:t>
            </a:r>
            <a:r>
              <a:rPr lang="ru-RU" dirty="0" err="1">
                <a:solidFill>
                  <a:srgbClr val="FF0000"/>
                </a:solidFill>
                <a:latin typeface="Times New Roman"/>
              </a:rPr>
              <a:t>Олонский</a:t>
            </a:r>
            <a:r>
              <a:rPr lang="ru-RU" dirty="0">
                <a:solidFill>
                  <a:srgbClr val="FF0000"/>
                </a:solidFill>
                <a:latin typeface="Times New Roman"/>
              </a:rPr>
              <a:t> детский сад».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918579"/>
            <a:ext cx="2962272" cy="201996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6412" y="2996746"/>
            <a:ext cx="1882256" cy="295253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6112" y="3476207"/>
            <a:ext cx="1746312" cy="2921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2547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52536" y="-45841"/>
            <a:ext cx="9143999" cy="6858000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i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Курсы повышения квалификации</a:t>
            </a:r>
            <a:endParaRPr lang="ru-RU" b="1" i="1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563888" y="2204864"/>
            <a:ext cx="482453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/>
              <a:t> </a:t>
            </a:r>
            <a:endParaRPr lang="ru-RU" sz="2400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563888" y="3405193"/>
            <a:ext cx="509773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/>
              <a:t> »</a:t>
            </a:r>
            <a:endParaRPr lang="ru-RU" sz="2400" b="1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6" y="1417638"/>
            <a:ext cx="8409085" cy="5068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334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8217" y="-13510"/>
            <a:ext cx="8229600" cy="1143000"/>
          </a:xfrm>
        </p:spPr>
        <p:txBody>
          <a:bodyPr>
            <a:normAutofit/>
          </a:bodyPr>
          <a:lstStyle/>
          <a:p>
            <a:r>
              <a:rPr lang="ru-RU" sz="6000" b="1" i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ea typeface="+mn-ea"/>
                <a:cs typeface="+mn-cs"/>
              </a:rPr>
              <a:t>Мои достижения:</a:t>
            </a:r>
            <a:endParaRPr lang="ru-RU" sz="6000" b="1" i="1" dirty="0">
              <a:ln w="12700">
                <a:solidFill>
                  <a:schemeClr val="accent1"/>
                </a:solidFill>
                <a:prstDash val="solid"/>
              </a:ln>
              <a:solidFill>
                <a:srgbClr val="7030A0"/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ts val="1125"/>
              </a:spcBef>
              <a:spcAft>
                <a:spcPts val="1125"/>
              </a:spcAft>
            </a:pP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7017" y="1198885"/>
            <a:ext cx="3456384" cy="532859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5149" y="1221314"/>
            <a:ext cx="3857625" cy="532859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9778" y="1221314"/>
            <a:ext cx="3203848" cy="532859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9778" y="1221314"/>
            <a:ext cx="3203848" cy="532859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5152" y="1258176"/>
            <a:ext cx="3857625" cy="532859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232" y="1198885"/>
            <a:ext cx="3456384" cy="532859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581" y="1169901"/>
            <a:ext cx="3857625" cy="532859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8513" y="-72770"/>
            <a:ext cx="9241025" cy="6930770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62726"/>
          </a:xfrm>
        </p:spPr>
        <p:txBody>
          <a:bodyPr>
            <a:normAutofit/>
          </a:bodyPr>
          <a:lstStyle/>
          <a:p>
            <a:r>
              <a:rPr lang="ru-RU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Мои достижения:</a:t>
            </a:r>
            <a:endParaRPr lang="ru-RU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 smtClean="0"/>
              <a:t>                                  </a:t>
            </a:r>
            <a:r>
              <a:rPr lang="ru-RU" sz="2800" b="1" dirty="0" smtClean="0"/>
              <a:t> </a:t>
            </a:r>
            <a:endParaRPr lang="ru-RU" sz="2800" b="1" dirty="0"/>
          </a:p>
          <a:p>
            <a:pPr marL="0" indent="0">
              <a:buNone/>
            </a:pPr>
            <a:endParaRPr lang="ru-RU" sz="2800" b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962726"/>
            <a:ext cx="4032447" cy="590511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9" y="1044189"/>
            <a:ext cx="4341170" cy="5409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4344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7868" y="274638"/>
            <a:ext cx="9143999" cy="6858000"/>
          </a:xfrm>
          <a:prstGeom prst="rect">
            <a:avLst/>
          </a:prstGeom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spcAft>
                <a:spcPts val="600"/>
              </a:spcAft>
              <a:buClr>
                <a:srgbClr val="FF0000"/>
              </a:buClr>
              <a:buFont typeface="Wingdings"/>
              <a:buChar char=""/>
              <a:tabLst>
                <a:tab pos="457200" algn="l"/>
              </a:tabLst>
            </a:pPr>
            <a:r>
              <a:rPr lang="ru-RU" sz="3600" b="1" dirty="0" smtClean="0">
                <a:solidFill>
                  <a:srgbClr val="FF0000"/>
                </a:solidFill>
                <a:ea typeface="Times New Roman"/>
              </a:rPr>
              <a:t/>
            </a:r>
            <a:br>
              <a:rPr lang="ru-RU" sz="3600" b="1" dirty="0" smtClean="0">
                <a:solidFill>
                  <a:srgbClr val="FF0000"/>
                </a:solidFill>
                <a:ea typeface="Times New Roman"/>
              </a:rPr>
            </a:br>
            <a:r>
              <a:rPr lang="ru-RU" sz="3600" b="1" dirty="0">
                <a:solidFill>
                  <a:srgbClr val="FF0000"/>
                </a:solidFill>
                <a:ea typeface="Times New Roman"/>
              </a:rPr>
              <a:t/>
            </a:r>
            <a:br>
              <a:rPr lang="ru-RU" sz="3600" b="1" dirty="0">
                <a:solidFill>
                  <a:srgbClr val="FF0000"/>
                </a:solidFill>
                <a:ea typeface="Times New Roman"/>
              </a:rPr>
            </a:br>
            <a:r>
              <a:rPr lang="ru-RU" sz="3600" dirty="0">
                <a:solidFill>
                  <a:srgbClr val="FF0000"/>
                </a:solidFill>
              </a:rPr>
              <a:t/>
            </a:r>
            <a:br>
              <a:rPr lang="ru-RU" sz="3600" dirty="0">
                <a:solidFill>
                  <a:srgbClr val="FF0000"/>
                </a:solidFill>
              </a:rPr>
            </a:br>
            <a:r>
              <a:rPr lang="ru-RU" sz="3600" dirty="0" smtClean="0">
                <a:solidFill>
                  <a:srgbClr val="FF0000"/>
                </a:solidFill>
              </a:rPr>
              <a:t/>
            </a:r>
            <a:br>
              <a:rPr lang="ru-RU" sz="3600" dirty="0" smtClean="0">
                <a:solidFill>
                  <a:srgbClr val="FF0000"/>
                </a:solidFill>
              </a:rPr>
            </a:br>
            <a:r>
              <a:rPr lang="ru-RU" sz="3600" dirty="0">
                <a:solidFill>
                  <a:srgbClr val="FF0000"/>
                </a:solidFill>
              </a:rPr>
              <a:t/>
            </a:r>
            <a:br>
              <a:rPr lang="ru-RU" sz="3600" dirty="0">
                <a:solidFill>
                  <a:srgbClr val="FF0000"/>
                </a:solidFill>
              </a:rPr>
            </a:br>
            <a:r>
              <a:rPr lang="ru-RU" b="1" i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Наши праздники и будни.</a:t>
            </a:r>
            <a:r>
              <a:rPr lang="ru-RU" sz="4900" b="1" i="1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/>
            </a:r>
            <a:br>
              <a:rPr lang="ru-RU" sz="4900" b="1" i="1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</a:br>
            <a:r>
              <a:rPr lang="ru-RU" sz="4900" b="1" i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/>
            </a:r>
            <a:br>
              <a:rPr lang="ru-RU" sz="4900" b="1" i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</a:br>
            <a:r>
              <a:rPr lang="ru-RU" sz="3600" dirty="0" smtClean="0">
                <a:solidFill>
                  <a:srgbClr val="FF0000"/>
                </a:solidFill>
              </a:rPr>
              <a:t/>
            </a:r>
            <a:br>
              <a:rPr lang="ru-RU" sz="3600" dirty="0" smtClean="0">
                <a:solidFill>
                  <a:srgbClr val="FF0000"/>
                </a:solidFill>
              </a:rPr>
            </a:br>
            <a:r>
              <a:rPr lang="ru-RU" sz="3600" dirty="0" smtClean="0">
                <a:solidFill>
                  <a:srgbClr val="FF0000"/>
                </a:solidFill>
              </a:rPr>
              <a:t/>
            </a:r>
            <a:br>
              <a:rPr lang="ru-RU" sz="3600" dirty="0" smtClean="0">
                <a:solidFill>
                  <a:srgbClr val="FF0000"/>
                </a:solidFill>
              </a:rPr>
            </a:br>
            <a:r>
              <a:rPr lang="ru-RU" sz="3600" dirty="0" smtClean="0">
                <a:solidFill>
                  <a:srgbClr val="FF0000"/>
                </a:solidFill>
              </a:rPr>
              <a:t/>
            </a:r>
            <a:br>
              <a:rPr lang="ru-RU" sz="3600" dirty="0" smtClean="0">
                <a:solidFill>
                  <a:srgbClr val="FF0000"/>
                </a:solidFill>
              </a:rPr>
            </a:br>
            <a:r>
              <a:rPr lang="ru-RU" sz="3600" b="1" dirty="0" smtClean="0">
                <a:solidFill>
                  <a:srgbClr val="FF0000"/>
                </a:solidFill>
                <a:ea typeface="Times New Roman"/>
              </a:rPr>
              <a:t> </a:t>
            </a:r>
            <a:r>
              <a:rPr lang="ru-RU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206685" y="3225109"/>
            <a:ext cx="28816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11" y="1131888"/>
            <a:ext cx="5004048" cy="51435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7185" y="1844824"/>
            <a:ext cx="4499992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074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2" val="fd6f6b97748f5ee3e3fa2f1f18132d3329f701b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832</TotalTime>
  <Words>207</Words>
  <Application>Microsoft Office PowerPoint</Application>
  <PresentationFormat>Экран (4:3)</PresentationFormat>
  <Paragraphs>54</Paragraphs>
  <Slides>26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33" baseType="lpstr">
      <vt:lpstr>Aharoni</vt:lpstr>
      <vt:lpstr>Arial</vt:lpstr>
      <vt:lpstr>Arial Black</vt:lpstr>
      <vt:lpstr>Calibri</vt:lpstr>
      <vt:lpstr>Times New Roman</vt:lpstr>
      <vt:lpstr>Wingdings</vt:lpstr>
      <vt:lpstr>Тема Office</vt:lpstr>
      <vt:lpstr>Портфолио   Мааевой Заремы Адамовны</vt:lpstr>
      <vt:lpstr>Презентация PowerPoint</vt:lpstr>
      <vt:lpstr>Презентация PowerPoint</vt:lpstr>
      <vt:lpstr>Презентация PowerPoint</vt:lpstr>
      <vt:lpstr>Презентация PowerPoint</vt:lpstr>
      <vt:lpstr>Курсы повышения квалификации</vt:lpstr>
      <vt:lpstr>Мои достижения:</vt:lpstr>
      <vt:lpstr>Мои достижения:</vt:lpstr>
      <vt:lpstr>     Наши праздники и будни.       </vt:lpstr>
      <vt:lpstr>Наши праздники и будни.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PC</dc:creator>
  <cp:lastModifiedBy>Зарема</cp:lastModifiedBy>
  <cp:revision>57</cp:revision>
  <dcterms:created xsi:type="dcterms:W3CDTF">2014-05-17T15:23:51Z</dcterms:created>
  <dcterms:modified xsi:type="dcterms:W3CDTF">2019-02-08T13:21:26Z</dcterms:modified>
</cp:coreProperties>
</file>